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712" r:id="rId3"/>
    <p:sldId id="707" r:id="rId4"/>
    <p:sldId id="716" r:id="rId5"/>
    <p:sldId id="717" r:id="rId6"/>
    <p:sldId id="722" r:id="rId7"/>
    <p:sldId id="723" r:id="rId8"/>
    <p:sldId id="724" r:id="rId9"/>
    <p:sldId id="725" r:id="rId10"/>
    <p:sldId id="711" r:id="rId11"/>
    <p:sldId id="697" r:id="rId12"/>
    <p:sldId id="699" r:id="rId13"/>
    <p:sldId id="658" r:id="rId14"/>
    <p:sldId id="659" r:id="rId15"/>
    <p:sldId id="660" r:id="rId16"/>
    <p:sldId id="301" r:id="rId17"/>
    <p:sldId id="299" r:id="rId18"/>
    <p:sldId id="698" r:id="rId19"/>
    <p:sldId id="715" r:id="rId20"/>
    <p:sldId id="704" r:id="rId21"/>
    <p:sldId id="696" r:id="rId22"/>
    <p:sldId id="714" r:id="rId23"/>
    <p:sldId id="6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kir Bárðarson" initials="BB" lastIdx="2" clrIdx="0">
    <p:extLst>
      <p:ext uri="{19B8F6BF-5375-455C-9EA6-DF929625EA0E}">
        <p15:presenceInfo xmlns:p15="http://schemas.microsoft.com/office/powerpoint/2012/main" userId="S::birkir@hafogvatn.is::628496a6-6b1a-44a1-9ce6-955e4a2ddd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77" y="-23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4T13:18:53.64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D49A-EDCC-4083-8181-D9DF0CACCDE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E433F-E245-47DD-95DA-886A0E90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dirty="0"/>
              <a:t>The initial (preliminary) quota </a:t>
            </a:r>
            <a:r>
              <a:rPr lang="en-GB" i="1" dirty="0"/>
              <a:t>follows a simple forecast that is based on the relation between historic observations of age 1 and 2 juvenile abundance from the acoustic autumn surveys and the corresponding final TAC’s nearly 1½ year later. This was done in ICES NWWG 2016 to set the initial quota for the fishing season 2016/17. Figure shows this relation and the associated precautionary initial quota (blue line).</a:t>
            </a:r>
          </a:p>
          <a:p>
            <a:endParaRPr lang="is-IS" dirty="0"/>
          </a:p>
          <a:p>
            <a:r>
              <a:rPr lang="en-GB" b="1" i="1" dirty="0"/>
              <a:t>The intermediate and final TAC’s</a:t>
            </a:r>
            <a:r>
              <a:rPr lang="en-GB" i="1" dirty="0"/>
              <a:t> are set so that there is at least 95 % probability that there will be 150 000 t (=</a:t>
            </a:r>
            <a:r>
              <a:rPr lang="en-GB" i="1" dirty="0" err="1"/>
              <a:t>B</a:t>
            </a:r>
            <a:r>
              <a:rPr lang="en-GB" i="1" baseline="-25000" dirty="0" err="1"/>
              <a:t>lim</a:t>
            </a:r>
            <a:r>
              <a:rPr lang="en-GB" i="1" dirty="0"/>
              <a:t>) of mature capelin left for spawning at the spawning time (15 march). This was done for the first time in 2015/2016 by the Icelandic Marine Research Institute and was not evaluated by ICES.</a:t>
            </a:r>
            <a:endParaRPr lang="is-IS" dirty="0"/>
          </a:p>
          <a:p>
            <a:r>
              <a:rPr lang="en-GB" i="1" dirty="0"/>
              <a:t>These methods were endorsed by the benchmark working group WKICE in 2015. See WKICE (ICES, 2015) and the Stock Annex for the capelin in the Iceland-East Greenland-Jan Mayen area.</a:t>
            </a:r>
          </a:p>
          <a:p>
            <a:endParaRPr lang="is-IS" dirty="0"/>
          </a:p>
          <a:p>
            <a:r>
              <a:rPr lang="en-GB" b="1" i="1" dirty="0"/>
              <a:t>Previously</a:t>
            </a:r>
            <a:r>
              <a:rPr lang="en-GB" i="1" dirty="0"/>
              <a:t>, (since early 1980s) </a:t>
            </a:r>
            <a:r>
              <a:rPr lang="en-GB" b="1" i="1" dirty="0"/>
              <a:t>escapement strategy, leaving 400 thousand t to spawning</a:t>
            </a:r>
            <a:r>
              <a:rPr lang="en-GB" i="1" dirty="0"/>
              <a:t> was not endorsed by the benchmark working group WKSHORT 2009. </a:t>
            </a:r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66B2-FD1C-4D10-A19E-7A9CCFD2006C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729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E8-BAAB-EE40-9497-CAC8907D45A0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5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F2E8-BAAB-EE40-9497-CAC8907D45A0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87" y="2401410"/>
            <a:ext cx="10478095" cy="25564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Uppgjör</a:t>
            </a:r>
            <a:r>
              <a:rPr lang="en-US" sz="3600" b="1" dirty="0"/>
              <a:t> </a:t>
            </a:r>
            <a:r>
              <a:rPr lang="en-US" sz="3600" b="1" dirty="0" err="1"/>
              <a:t>síðustu</a:t>
            </a:r>
            <a:r>
              <a:rPr lang="en-US" sz="3600" b="1" dirty="0"/>
              <a:t> </a:t>
            </a:r>
            <a:r>
              <a:rPr lang="en-US" sz="3600" b="1" dirty="0" err="1"/>
              <a:t>loðnuvertíðar</a:t>
            </a:r>
            <a:r>
              <a:rPr lang="en-US" sz="3600" b="1" dirty="0"/>
              <a:t> </a:t>
            </a:r>
            <a:r>
              <a:rPr lang="en-US" sz="3600" b="1" dirty="0" err="1"/>
              <a:t>og</a:t>
            </a:r>
            <a:r>
              <a:rPr lang="en-US" sz="3600" b="1" dirty="0"/>
              <a:t> </a:t>
            </a:r>
            <a:r>
              <a:rPr lang="en-US" sz="3600" b="1" dirty="0" err="1"/>
              <a:t>útlit</a:t>
            </a:r>
            <a:r>
              <a:rPr lang="en-US" sz="3600" b="1" dirty="0"/>
              <a:t> </a:t>
            </a:r>
            <a:r>
              <a:rPr lang="en-US" sz="3600" b="1" dirty="0" err="1"/>
              <a:t>með</a:t>
            </a:r>
            <a:r>
              <a:rPr lang="en-US" sz="3600" b="1" dirty="0"/>
              <a:t> </a:t>
            </a:r>
            <a:r>
              <a:rPr lang="en-US" sz="3600" b="1" dirty="0" err="1"/>
              <a:t>veiðar</a:t>
            </a:r>
            <a:r>
              <a:rPr lang="en-US" sz="3600" b="1" dirty="0"/>
              <a:t> í </a:t>
            </a:r>
            <a:r>
              <a:rPr lang="en-US" sz="3600" b="1" dirty="0" err="1"/>
              <a:t>nánustu</a:t>
            </a:r>
            <a:r>
              <a:rPr lang="en-US" sz="3600" b="1" dirty="0"/>
              <a:t> </a:t>
            </a:r>
            <a:r>
              <a:rPr lang="en-US" sz="3600" b="1" dirty="0" err="1"/>
              <a:t>framtíð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7549B-63F4-49DC-B1B6-1A44D97653B4}"/>
              </a:ext>
            </a:extLst>
          </p:cNvPr>
          <p:cNvSpPr txBox="1"/>
          <p:nvPr/>
        </p:nvSpPr>
        <p:spPr>
          <a:xfrm>
            <a:off x="3811743" y="6359687"/>
            <a:ext cx="448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Birkir Bárðarson</a:t>
            </a:r>
            <a:endParaRPr lang="en-GB" sz="12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B1D31A5-DFCA-4FBD-82CE-16BB8B8F710F}"/>
              </a:ext>
            </a:extLst>
          </p:cNvPr>
          <p:cNvSpPr txBox="1"/>
          <p:nvPr/>
        </p:nvSpPr>
        <p:spPr>
          <a:xfrm>
            <a:off x="3849295" y="1255981"/>
            <a:ext cx="444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dirty="0"/>
              <a:t>Ráðstefna FÍF</a:t>
            </a:r>
            <a:br>
              <a:rPr lang="is-IS" dirty="0"/>
            </a:br>
            <a:br>
              <a:rPr lang="is-IS" dirty="0"/>
            </a:br>
            <a:r>
              <a:rPr lang="is-IS" dirty="0"/>
              <a:t>11. október 2024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3225120-2F61-911B-EECE-87CD3E77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74" y="5105911"/>
            <a:ext cx="1417387" cy="9240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5B7E7C2-EF21-4C71-DEB8-DC6FE086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06" y="4957894"/>
            <a:ext cx="1417387" cy="9240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86DD4E2A-9254-FF87-3584-4433D2FF3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06" y="5201755"/>
            <a:ext cx="1417387" cy="9240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A2D5046D-6F2F-236C-3382-6A4820EA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71" y="5267512"/>
            <a:ext cx="1417387" cy="9240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A863C98-D83E-F97B-B304-7056C683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06" y="5410042"/>
            <a:ext cx="1417387" cy="9240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991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6D5D81-6E88-4537-A6CC-46748119A7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3812310" cy="4114800"/>
          </a:xfrm>
        </p:spPr>
        <p:txBody>
          <a:bodyPr/>
          <a:lstStyle/>
          <a:p>
            <a:pPr>
              <a:buClrTx/>
            </a:pPr>
            <a:r>
              <a:rPr lang="is-IS" dirty="0">
                <a:solidFill>
                  <a:schemeClr val="tx1"/>
                </a:solidFill>
              </a:rPr>
              <a:t>Markmið að skilja eftir 114 000 t til hrygningar með 95% líkum</a:t>
            </a:r>
          </a:p>
          <a:p>
            <a:pPr>
              <a:buClrTx/>
            </a:pPr>
            <a:r>
              <a:rPr lang="is-IS" dirty="0">
                <a:solidFill>
                  <a:schemeClr val="tx1"/>
                </a:solidFill>
              </a:rPr>
              <a:t>Ráðgjöf: </a:t>
            </a:r>
            <a:r>
              <a:rPr lang="is-IS" b="1" dirty="0">
                <a:solidFill>
                  <a:srgbClr val="FF0000"/>
                </a:solidFill>
              </a:rPr>
              <a:t>0 tonn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BFC41-3060-4E5D-BFE2-0F991774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3" y="136415"/>
            <a:ext cx="10566400" cy="1143000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Framreiknuð stofnstærð febrúar 2024: Afli 0 tonn</a:t>
            </a:r>
            <a:endParaRPr lang="en-GB" b="1" dirty="0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0E712DF-4644-0BB0-7622-79E288A2F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57" y="1047750"/>
            <a:ext cx="7819410" cy="52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9C9524-035C-412D-B309-4042BCB4BD66}"/>
              </a:ext>
            </a:extLst>
          </p:cNvPr>
          <p:cNvSpPr txBox="1"/>
          <p:nvPr/>
        </p:nvSpPr>
        <p:spPr>
          <a:xfrm>
            <a:off x="0" y="899429"/>
            <a:ext cx="4512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Veiðistofn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307 </a:t>
            </a:r>
            <a:r>
              <a:rPr lang="en-US" b="1" dirty="0" err="1">
                <a:solidFill>
                  <a:srgbClr val="FF0000"/>
                </a:solidFill>
              </a:rPr>
              <a:t>þús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tonn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Milliaflamark</a:t>
            </a:r>
            <a:r>
              <a:rPr lang="en-US" dirty="0"/>
              <a:t> 2024/25 = </a:t>
            </a:r>
            <a:r>
              <a:rPr lang="en-US" b="1" dirty="0">
                <a:solidFill>
                  <a:srgbClr val="FF0000"/>
                </a:solidFill>
              </a:rPr>
              <a:t>0 </a:t>
            </a:r>
            <a:r>
              <a:rPr lang="en-US" b="1" dirty="0" err="1">
                <a:solidFill>
                  <a:srgbClr val="FF0000"/>
                </a:solidFill>
              </a:rPr>
              <a:t>tonn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Ókynþroska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58.5 </a:t>
            </a:r>
            <a:r>
              <a:rPr lang="en-US" b="1" dirty="0" err="1">
                <a:solidFill>
                  <a:srgbClr val="FF0000"/>
                </a:solidFill>
              </a:rPr>
              <a:t>Milljarðar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Ráðgjöf</a:t>
            </a:r>
            <a:r>
              <a:rPr lang="en-US" dirty="0"/>
              <a:t> um </a:t>
            </a:r>
            <a:r>
              <a:rPr lang="en-US" dirty="0" err="1"/>
              <a:t>upphafsaflamark</a:t>
            </a:r>
            <a:r>
              <a:rPr lang="en-US" dirty="0"/>
              <a:t> 2025/26 </a:t>
            </a:r>
            <a:r>
              <a:rPr lang="en-US" dirty="0" err="1"/>
              <a:t>verður</a:t>
            </a:r>
            <a:r>
              <a:rPr lang="en-US" dirty="0"/>
              <a:t> </a:t>
            </a:r>
            <a:r>
              <a:rPr lang="en-US" dirty="0" err="1"/>
              <a:t>gefið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ICES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4FB3BD-4DC2-472E-BB1D-FAEA815C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9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Haustleiðangur 2024</a:t>
            </a:r>
            <a:endParaRPr lang="en-GB" b="1" dirty="0"/>
          </a:p>
        </p:txBody>
      </p:sp>
      <p:pic>
        <p:nvPicPr>
          <p:cNvPr id="6" name="Picture 5" descr="A map of land with land and water&#10;&#10;Description automatically generated with medium confidence">
            <a:extLst>
              <a:ext uri="{FF2B5EF4-FFF2-40B4-BE49-F238E27FC236}">
                <a16:creationId xmlns:a16="http://schemas.microsoft.com/office/drawing/2014/main" id="{754487F0-1EAE-8B32-3C49-D6692BD8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80" y="551555"/>
            <a:ext cx="6900921" cy="5754890"/>
          </a:xfrm>
          <a:prstGeom prst="rect">
            <a:avLst/>
          </a:prstGeom>
        </p:spPr>
      </p:pic>
      <p:pic>
        <p:nvPicPr>
          <p:cNvPr id="8" name="Picture 7" descr="A map with green and black dots&#10;&#10;Description automatically generated">
            <a:extLst>
              <a:ext uri="{FF2B5EF4-FFF2-40B4-BE49-F238E27FC236}">
                <a16:creationId xmlns:a16="http://schemas.microsoft.com/office/drawing/2014/main" id="{6A0658E0-EB92-55BF-F652-05F42B1B4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20" y="495424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86CCE5-FEDD-9AA2-E84F-ED74FBDD7C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30" y="4996199"/>
            <a:ext cx="7556557" cy="5853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5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24801C-A2DD-409C-9C2B-B93DCC3F9D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393F4E-E0CB-4131-B9C2-DC448F35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Hlutfall</a:t>
            </a:r>
            <a:r>
              <a:rPr lang="en-US" dirty="0"/>
              <a:t> </a:t>
            </a:r>
            <a:r>
              <a:rPr lang="en-US" dirty="0" err="1"/>
              <a:t>kynþroska</a:t>
            </a:r>
            <a:endParaRPr lang="en-US" dirty="0"/>
          </a:p>
        </p:txBody>
      </p:sp>
      <p:pic>
        <p:nvPicPr>
          <p:cNvPr id="11" name="Picture 10" descr="A map of different colored squares&#10;&#10;Description automatically generated">
            <a:extLst>
              <a:ext uri="{FF2B5EF4-FFF2-40B4-BE49-F238E27FC236}">
                <a16:creationId xmlns:a16="http://schemas.microsoft.com/office/drawing/2014/main" id="{E4655AD9-6C2B-1852-DA79-1365271F3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51" y="98593"/>
            <a:ext cx="6656784" cy="67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A133B8-131F-3300-4C93-28580DDC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39" y="1946547"/>
            <a:ext cx="7823359" cy="48300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6D716-14E8-4293-B9CC-C425C42633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070" y="1600200"/>
            <a:ext cx="3464369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52F5D-711D-4761-ABEA-9D2922BF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Stofnsamsetning: Heildarstofn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658278-6A35-4DE1-BE91-FA68BE09C387}"/>
              </a:ext>
            </a:extLst>
          </p:cNvPr>
          <p:cNvSpPr/>
          <p:nvPr/>
        </p:nvSpPr>
        <p:spPr>
          <a:xfrm>
            <a:off x="9290051" y="2454891"/>
            <a:ext cx="786581" cy="3819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0C7E7F-7A38-4DA4-B873-F246BBA9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64" y="1867050"/>
            <a:ext cx="7533849" cy="4716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26E891-AB09-4554-93D2-5C8F9D54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Stofnsamsetning: Veiðistofn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04390F-C662-4260-BDEC-920159A6DF85}"/>
              </a:ext>
            </a:extLst>
          </p:cNvPr>
          <p:cNvSpPr/>
          <p:nvPr/>
        </p:nvSpPr>
        <p:spPr>
          <a:xfrm>
            <a:off x="8983247" y="2439498"/>
            <a:ext cx="560439" cy="3441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245295-769E-441F-B366-A2F2C9E669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241348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C529AC-EBA0-5A33-ECC8-8380DF4E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058" y="2036123"/>
            <a:ext cx="6543439" cy="41016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EAD9AE-9E24-48D4-AA2E-531AD5BA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Stofnsamsetning: </a:t>
            </a:r>
            <a:r>
              <a:rPr lang="is-IS" dirty="0" err="1"/>
              <a:t>Ókynþroska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93D2FD-7D6B-4AC0-8150-79C5533C3CA9}"/>
              </a:ext>
            </a:extLst>
          </p:cNvPr>
          <p:cNvSpPr/>
          <p:nvPr/>
        </p:nvSpPr>
        <p:spPr>
          <a:xfrm>
            <a:off x="9155039" y="2303556"/>
            <a:ext cx="560439" cy="3441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24FFAF-10E7-4FA3-BB8B-E2ECD0AB23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2567963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6D5D81-6E88-4537-A6CC-46748119A7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3812310" cy="4114800"/>
          </a:xfrm>
        </p:spPr>
        <p:txBody>
          <a:bodyPr/>
          <a:lstStyle/>
          <a:p>
            <a:pPr>
              <a:buClrTx/>
            </a:pPr>
            <a:r>
              <a:rPr lang="en-US" dirty="0" err="1">
                <a:solidFill>
                  <a:schemeClr val="tx1"/>
                </a:solidFill>
              </a:rPr>
              <a:t>Markmið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skilja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eftir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114 </a:t>
            </a:r>
            <a:r>
              <a:rPr lang="en-US" dirty="0" err="1">
                <a:solidFill>
                  <a:srgbClr val="FF0000"/>
                </a:solidFill>
              </a:rPr>
              <a:t>þús</a:t>
            </a:r>
            <a:r>
              <a:rPr lang="en-US" dirty="0">
                <a:solidFill>
                  <a:srgbClr val="FF0000"/>
                </a:solidFill>
              </a:rPr>
              <a:t>. t </a:t>
            </a:r>
            <a:r>
              <a:rPr lang="en-US" dirty="0" err="1">
                <a:solidFill>
                  <a:schemeClr val="tx1"/>
                </a:solidFill>
              </a:rPr>
              <a:t>með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a.m.k</a:t>
            </a:r>
            <a:r>
              <a:rPr lang="en-US" dirty="0">
                <a:solidFill>
                  <a:schemeClr val="tx1"/>
                </a:solidFill>
              </a:rPr>
              <a:t>. 95% </a:t>
            </a:r>
            <a:r>
              <a:rPr lang="en-US" dirty="0" err="1">
                <a:solidFill>
                  <a:schemeClr val="tx1"/>
                </a:solidFill>
              </a:rPr>
              <a:t>líkum</a:t>
            </a:r>
            <a:endParaRPr lang="en-US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is-IS" dirty="0">
                <a:solidFill>
                  <a:schemeClr val="tx1"/>
                </a:solidFill>
              </a:rPr>
              <a:t>Ráðgjöf: </a:t>
            </a:r>
            <a:r>
              <a:rPr lang="is-IS" b="1" dirty="0">
                <a:solidFill>
                  <a:srgbClr val="FF0000"/>
                </a:solidFill>
              </a:rPr>
              <a:t>0 tonn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BFC41-3060-4E5D-BFE2-0F991774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3" y="136415"/>
            <a:ext cx="10566400" cy="1143000"/>
          </a:xfrm>
        </p:spPr>
        <p:txBody>
          <a:bodyPr>
            <a:normAutofit/>
          </a:bodyPr>
          <a:lstStyle/>
          <a:p>
            <a:r>
              <a:rPr lang="is-IS" b="1" dirty="0"/>
              <a:t>Stofnframvinda við engar veiðar</a:t>
            </a:r>
            <a:endParaRPr lang="en-GB" b="1" dirty="0"/>
          </a:p>
        </p:txBody>
      </p:sp>
      <p:pic>
        <p:nvPicPr>
          <p:cNvPr id="5" name="Picture 4" descr="A chart of different colored lines&#10;&#10;Description automatically generated">
            <a:extLst>
              <a:ext uri="{FF2B5EF4-FFF2-40B4-BE49-F238E27FC236}">
                <a16:creationId xmlns:a16="http://schemas.microsoft.com/office/drawing/2014/main" id="{22A36C8C-A036-A2A9-9040-8E69E93A6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10" y="1143000"/>
            <a:ext cx="8107926" cy="54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353452-D0A2-8633-F231-8F0E394FE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32" y="5448838"/>
            <a:ext cx="7136723" cy="14091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977A50-0335-4FB0-916D-0FEA066E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47" y="-54971"/>
            <a:ext cx="10566400" cy="1143000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Ráðgjöf 2024/25: </a:t>
            </a:r>
            <a:br>
              <a:rPr lang="is-IS" b="1" dirty="0"/>
            </a:br>
            <a:r>
              <a:rPr lang="is-IS" b="1" dirty="0"/>
              <a:t>Afránslíkan</a:t>
            </a:r>
            <a:endParaRPr lang="en-GB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87E2B1-FB1D-4868-BB72-962A6BF7932C}"/>
              </a:ext>
            </a:extLst>
          </p:cNvPr>
          <p:cNvSpPr/>
          <p:nvPr/>
        </p:nvSpPr>
        <p:spPr>
          <a:xfrm>
            <a:off x="5722375" y="5847735"/>
            <a:ext cx="1098754" cy="5088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group of blue and red graphs&#10;&#10;Description automatically generated">
            <a:extLst>
              <a:ext uri="{FF2B5EF4-FFF2-40B4-BE49-F238E27FC236}">
                <a16:creationId xmlns:a16="http://schemas.microsoft.com/office/drawing/2014/main" id="{8E1A8672-7616-6E1A-07FB-A841289102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8" y="302340"/>
            <a:ext cx="6626942" cy="4970207"/>
          </a:xfrm>
        </p:spPr>
      </p:pic>
    </p:spTree>
    <p:extLst>
      <p:ext uri="{BB962C8B-B14F-4D97-AF65-F5344CB8AC3E}">
        <p14:creationId xmlns:p14="http://schemas.microsoft.com/office/powerpoint/2010/main" val="30945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graphs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89DE542E-5C99-378E-AD28-DBAD79CA68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81" y="273667"/>
            <a:ext cx="7989524" cy="57068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B9920E-D7B8-45A8-AF4D-9F0F566D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0" y="352515"/>
            <a:ext cx="10566400" cy="1143000"/>
          </a:xfrm>
        </p:spPr>
        <p:txBody>
          <a:bodyPr/>
          <a:lstStyle/>
          <a:p>
            <a:r>
              <a:rPr lang="en-US" b="1" dirty="0" err="1"/>
              <a:t>Afli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vísitölur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81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87" y="2401410"/>
            <a:ext cx="10478095" cy="25564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Nýliðunarvísitölur</a:t>
            </a:r>
            <a:r>
              <a:rPr lang="en-US" sz="3600" b="1" dirty="0"/>
              <a:t> </a:t>
            </a:r>
            <a:r>
              <a:rPr lang="en-US" sz="3600" b="1" dirty="0" err="1"/>
              <a:t>og</a:t>
            </a:r>
            <a:r>
              <a:rPr lang="en-US" sz="3600" b="1" dirty="0"/>
              <a:t> </a:t>
            </a:r>
            <a:r>
              <a:rPr lang="en-US" sz="3600" b="1" dirty="0" err="1"/>
              <a:t>framtíðarhorfur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1458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Aflaregla - Yfirlit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err="1"/>
              <a:t>Markmið</a:t>
            </a:r>
            <a:r>
              <a:rPr lang="en-GB" i="1" dirty="0"/>
              <a:t> </a:t>
            </a:r>
            <a:r>
              <a:rPr lang="en-GB" i="1" dirty="0" err="1"/>
              <a:t>að</a:t>
            </a:r>
            <a:r>
              <a:rPr lang="en-GB" i="1" dirty="0"/>
              <a:t> </a:t>
            </a:r>
            <a:r>
              <a:rPr lang="en-GB" b="1" i="1" dirty="0" err="1"/>
              <a:t>skilja</a:t>
            </a:r>
            <a:r>
              <a:rPr lang="en-GB" b="1" i="1" dirty="0"/>
              <a:t> </a:t>
            </a:r>
            <a:r>
              <a:rPr lang="en-GB" b="1" i="1" dirty="0" err="1"/>
              <a:t>eftir</a:t>
            </a:r>
            <a:r>
              <a:rPr lang="en-GB" b="1" i="1" dirty="0"/>
              <a:t> </a:t>
            </a:r>
            <a:r>
              <a:rPr lang="en-GB" b="1" i="1" dirty="0" err="1"/>
              <a:t>að</a:t>
            </a:r>
            <a:r>
              <a:rPr lang="en-GB" b="1" i="1" dirty="0"/>
              <a:t> </a:t>
            </a:r>
            <a:r>
              <a:rPr lang="en-GB" b="1" i="1" dirty="0" err="1"/>
              <a:t>minnsta</a:t>
            </a:r>
            <a:r>
              <a:rPr lang="en-GB" b="1" i="1" dirty="0"/>
              <a:t> </a:t>
            </a:r>
            <a:r>
              <a:rPr lang="en-GB" b="1" i="1" dirty="0" err="1"/>
              <a:t>kosti</a:t>
            </a:r>
            <a:r>
              <a:rPr lang="en-GB" b="1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114 000 t </a:t>
            </a:r>
            <a:r>
              <a:rPr lang="en-GB" b="1" i="1" dirty="0"/>
              <a:t>(=</a:t>
            </a:r>
            <a:r>
              <a:rPr lang="en-GB" b="1" i="1" dirty="0" err="1"/>
              <a:t>B</a:t>
            </a:r>
            <a:r>
              <a:rPr lang="en-GB" b="1" i="1" baseline="-25000" dirty="0" err="1"/>
              <a:t>lim</a:t>
            </a:r>
            <a:r>
              <a:rPr lang="en-GB" b="1" i="1" dirty="0"/>
              <a:t>) </a:t>
            </a:r>
            <a:r>
              <a:rPr lang="en-GB" b="1" i="1" dirty="0" err="1"/>
              <a:t>til</a:t>
            </a:r>
            <a:r>
              <a:rPr lang="en-GB" b="1" i="1" dirty="0"/>
              <a:t> </a:t>
            </a:r>
            <a:r>
              <a:rPr lang="en-GB" b="1" i="1" dirty="0" err="1"/>
              <a:t>hrygningar</a:t>
            </a:r>
            <a:r>
              <a:rPr lang="en-GB" b="1" i="1" dirty="0"/>
              <a:t> </a:t>
            </a:r>
            <a:r>
              <a:rPr lang="en-GB" i="1" dirty="0"/>
              <a:t>(escapement strategy). </a:t>
            </a:r>
            <a:r>
              <a:rPr lang="en-GB" i="1" dirty="0" err="1"/>
              <a:t>Stofnmat</a:t>
            </a:r>
            <a:r>
              <a:rPr lang="en-GB" i="1" dirty="0"/>
              <a:t> </a:t>
            </a:r>
            <a:r>
              <a:rPr lang="en-GB" i="1" dirty="0" err="1"/>
              <a:t>byggist</a:t>
            </a:r>
            <a:r>
              <a:rPr lang="en-GB" i="1" dirty="0"/>
              <a:t> á </a:t>
            </a:r>
            <a:r>
              <a:rPr lang="en-GB" i="1" dirty="0" err="1"/>
              <a:t>bergmálsmælingum</a:t>
            </a:r>
            <a:r>
              <a:rPr lang="en-GB" i="1" dirty="0"/>
              <a:t>.</a:t>
            </a:r>
            <a:endParaRPr lang="is-IS" i="1" dirty="0"/>
          </a:p>
          <a:p>
            <a:pPr marL="514350" lvl="0" indent="-514350">
              <a:buFont typeface="+mj-lt"/>
              <a:buAutoNum type="arabicParenR"/>
            </a:pPr>
            <a:r>
              <a:rPr lang="en-GB" b="1" i="1" dirty="0" err="1"/>
              <a:t>Upphafsaflamark</a:t>
            </a:r>
            <a:r>
              <a:rPr lang="en-GB" b="1" i="1" dirty="0"/>
              <a:t> </a:t>
            </a:r>
            <a:r>
              <a:rPr lang="en-GB" i="1" dirty="0" err="1"/>
              <a:t>fyrir</a:t>
            </a:r>
            <a:r>
              <a:rPr lang="en-GB" i="1" dirty="0"/>
              <a:t> </a:t>
            </a:r>
            <a:r>
              <a:rPr lang="en-GB" i="1" dirty="0" err="1"/>
              <a:t>komandi</a:t>
            </a:r>
            <a:r>
              <a:rPr lang="en-GB" i="1" dirty="0"/>
              <a:t> </a:t>
            </a:r>
            <a:r>
              <a:rPr lang="en-GB" i="1" dirty="0" err="1"/>
              <a:t>fiskveiðitímabil</a:t>
            </a:r>
            <a:r>
              <a:rPr lang="en-GB" i="1" dirty="0"/>
              <a:t> er </a:t>
            </a:r>
            <a:r>
              <a:rPr lang="en-GB" i="1" dirty="0" err="1"/>
              <a:t>ráðlagt</a:t>
            </a:r>
            <a:r>
              <a:rPr lang="en-GB" i="1" dirty="0"/>
              <a:t> í </a:t>
            </a:r>
            <a:r>
              <a:rPr lang="en-GB" i="1" dirty="0" err="1"/>
              <a:t>nóvember-desember</a:t>
            </a:r>
            <a:r>
              <a:rPr lang="en-GB" i="1" dirty="0"/>
              <a:t> </a:t>
            </a:r>
            <a:r>
              <a:rPr lang="en-GB" i="1" dirty="0" err="1"/>
              <a:t>byggt</a:t>
            </a:r>
            <a:r>
              <a:rPr lang="en-GB" i="1" dirty="0"/>
              <a:t> á </a:t>
            </a:r>
            <a:r>
              <a:rPr lang="en-GB" i="1" dirty="0" err="1"/>
              <a:t>mati</a:t>
            </a:r>
            <a:r>
              <a:rPr lang="en-GB" i="1" dirty="0"/>
              <a:t> 1 </a:t>
            </a:r>
            <a:r>
              <a:rPr lang="en-GB" i="1" dirty="0" err="1"/>
              <a:t>og</a:t>
            </a:r>
            <a:r>
              <a:rPr lang="en-GB" i="1" dirty="0"/>
              <a:t> 2ja </a:t>
            </a:r>
            <a:r>
              <a:rPr lang="en-GB" i="1" dirty="0" err="1"/>
              <a:t>ára</a:t>
            </a:r>
            <a:r>
              <a:rPr lang="en-GB" i="1" dirty="0"/>
              <a:t> </a:t>
            </a:r>
            <a:r>
              <a:rPr lang="en-GB" i="1" dirty="0" err="1"/>
              <a:t>ókynþroska</a:t>
            </a:r>
            <a:r>
              <a:rPr lang="en-GB" i="1" dirty="0"/>
              <a:t> </a:t>
            </a:r>
            <a:r>
              <a:rPr lang="en-GB" i="1" dirty="0" err="1"/>
              <a:t>loðnu</a:t>
            </a:r>
            <a:r>
              <a:rPr lang="en-GB" i="1" dirty="0"/>
              <a:t> í </a:t>
            </a:r>
            <a:r>
              <a:rPr lang="en-GB" i="1" dirty="0" err="1"/>
              <a:t>haustleiðangri</a:t>
            </a:r>
            <a:r>
              <a:rPr lang="en-GB" i="1" dirty="0"/>
              <a:t>.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b="1" i="1" dirty="0" err="1"/>
              <a:t>Milliaflamark</a:t>
            </a:r>
            <a:r>
              <a:rPr lang="en-GB" i="1" dirty="0"/>
              <a:t> er </a:t>
            </a:r>
            <a:r>
              <a:rPr lang="en-GB" i="1" dirty="0" err="1"/>
              <a:t>ráðlagt</a:t>
            </a:r>
            <a:r>
              <a:rPr lang="en-GB" i="1" dirty="0"/>
              <a:t> </a:t>
            </a:r>
            <a:r>
              <a:rPr lang="en-GB" i="1" dirty="0" err="1"/>
              <a:t>að</a:t>
            </a:r>
            <a:r>
              <a:rPr lang="en-GB" i="1" dirty="0"/>
              <a:t> </a:t>
            </a:r>
            <a:r>
              <a:rPr lang="en-GB" i="1" dirty="0" err="1"/>
              <a:t>hausti</a:t>
            </a:r>
            <a:r>
              <a:rPr lang="en-GB" i="1" dirty="0"/>
              <a:t> </a:t>
            </a:r>
            <a:r>
              <a:rPr lang="en-GB" i="1" dirty="0" err="1"/>
              <a:t>byggt</a:t>
            </a:r>
            <a:r>
              <a:rPr lang="en-GB" i="1" dirty="0"/>
              <a:t> á </a:t>
            </a:r>
            <a:r>
              <a:rPr lang="en-GB" i="1" dirty="0" err="1"/>
              <a:t>stofnmati</a:t>
            </a:r>
            <a:r>
              <a:rPr lang="en-GB" i="1" dirty="0"/>
              <a:t> </a:t>
            </a:r>
            <a:r>
              <a:rPr lang="en-GB" i="1" dirty="0" err="1"/>
              <a:t>kynþroska</a:t>
            </a:r>
            <a:r>
              <a:rPr lang="en-GB" i="1" dirty="0"/>
              <a:t> </a:t>
            </a:r>
            <a:r>
              <a:rPr lang="en-GB" i="1" dirty="0" err="1"/>
              <a:t>loðnu</a:t>
            </a:r>
            <a:r>
              <a:rPr lang="en-GB" i="1" dirty="0"/>
              <a:t> í </a:t>
            </a:r>
            <a:r>
              <a:rPr lang="en-GB" i="1" dirty="0" err="1"/>
              <a:t>haustleiðangri</a:t>
            </a:r>
            <a:r>
              <a:rPr lang="en-GB" i="1" dirty="0"/>
              <a:t> </a:t>
            </a:r>
            <a:r>
              <a:rPr lang="en-GB" i="1" dirty="0" err="1"/>
              <a:t>sama</a:t>
            </a:r>
            <a:r>
              <a:rPr lang="en-GB" i="1" dirty="0"/>
              <a:t> </a:t>
            </a:r>
            <a:r>
              <a:rPr lang="en-GB" i="1" dirty="0" err="1"/>
              <a:t>ár</a:t>
            </a:r>
            <a:r>
              <a:rPr lang="en-GB" i="1" dirty="0"/>
              <a:t>.</a:t>
            </a:r>
            <a:endParaRPr lang="is-IS" i="1" dirty="0"/>
          </a:p>
          <a:p>
            <a:pPr marL="514350" lvl="0" indent="-514350">
              <a:buFont typeface="+mj-lt"/>
              <a:buAutoNum type="arabicParenR"/>
            </a:pPr>
            <a:r>
              <a:rPr lang="en-GB" b="1" i="1" dirty="0" err="1"/>
              <a:t>Lokaaflamark</a:t>
            </a:r>
            <a:r>
              <a:rPr lang="en-GB" b="1" i="1" dirty="0"/>
              <a:t> </a:t>
            </a:r>
            <a:r>
              <a:rPr lang="en-GB" i="1" dirty="0"/>
              <a:t>er </a:t>
            </a:r>
            <a:r>
              <a:rPr lang="en-GB" i="1" dirty="0" err="1"/>
              <a:t>ráðlagt</a:t>
            </a:r>
            <a:r>
              <a:rPr lang="en-GB" i="1" dirty="0"/>
              <a:t> í </a:t>
            </a:r>
            <a:r>
              <a:rPr lang="en-GB" i="1" dirty="0" err="1"/>
              <a:t>janúar</a:t>
            </a:r>
            <a:r>
              <a:rPr lang="en-GB" i="1" dirty="0"/>
              <a:t>/</a:t>
            </a:r>
            <a:r>
              <a:rPr lang="en-GB" i="1" dirty="0" err="1"/>
              <a:t>febrúar</a:t>
            </a:r>
            <a:r>
              <a:rPr lang="en-GB" i="1" dirty="0"/>
              <a:t> </a:t>
            </a:r>
            <a:r>
              <a:rPr lang="en-GB" i="1" dirty="0" err="1"/>
              <a:t>byggt</a:t>
            </a:r>
            <a:r>
              <a:rPr lang="en-GB" i="1" dirty="0"/>
              <a:t> á </a:t>
            </a:r>
            <a:r>
              <a:rPr lang="en-GB" i="1" dirty="0" err="1"/>
              <a:t>stofnmati</a:t>
            </a:r>
            <a:r>
              <a:rPr lang="en-GB" i="1" dirty="0"/>
              <a:t> </a:t>
            </a:r>
            <a:r>
              <a:rPr lang="en-GB" i="1" dirty="0" err="1"/>
              <a:t>loðnu</a:t>
            </a:r>
            <a:r>
              <a:rPr lang="en-GB" i="1" dirty="0"/>
              <a:t> í </a:t>
            </a:r>
            <a:r>
              <a:rPr lang="en-GB" i="1" dirty="0" err="1"/>
              <a:t>haust</a:t>
            </a:r>
            <a:r>
              <a:rPr lang="en-GB" i="1" dirty="0"/>
              <a:t>- </a:t>
            </a:r>
            <a:r>
              <a:rPr lang="en-GB" i="1" dirty="0" err="1"/>
              <a:t>og</a:t>
            </a:r>
            <a:r>
              <a:rPr lang="en-GB" i="1" dirty="0"/>
              <a:t> </a:t>
            </a:r>
            <a:r>
              <a:rPr lang="en-GB" i="1" dirty="0" err="1"/>
              <a:t>vetrarleiðöngrum</a:t>
            </a:r>
            <a:r>
              <a:rPr lang="en-GB" i="1" dirty="0"/>
              <a:t>.</a:t>
            </a:r>
            <a:endParaRPr lang="is-IS" i="1" dirty="0"/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E7B6E3-DCEE-443C-9797-9D74D7AFE1F2}"/>
              </a:ext>
            </a:extLst>
          </p:cNvPr>
          <p:cNvSpPr/>
          <p:nvPr/>
        </p:nvSpPr>
        <p:spPr>
          <a:xfrm>
            <a:off x="838200" y="3087149"/>
            <a:ext cx="10515600" cy="123318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3DF84-6FDB-49B1-B502-D04BEFC35D1F}"/>
              </a:ext>
            </a:extLst>
          </p:cNvPr>
          <p:cNvSpPr/>
          <p:nvPr/>
        </p:nvSpPr>
        <p:spPr>
          <a:xfrm>
            <a:off x="838200" y="4403324"/>
            <a:ext cx="10515600" cy="1773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463109-256C-47E4-96CF-38BE6659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Aldurskipt</a:t>
            </a:r>
            <a:r>
              <a:rPr lang="en-US" dirty="0"/>
              <a:t> </a:t>
            </a:r>
            <a:r>
              <a:rPr lang="en-US" dirty="0" err="1"/>
              <a:t>nýluðunarvísitala</a:t>
            </a:r>
            <a:r>
              <a:rPr lang="en-US" dirty="0"/>
              <a:t> </a:t>
            </a:r>
            <a:r>
              <a:rPr lang="en-US" dirty="0" err="1"/>
              <a:t>haustmælingar</a:t>
            </a:r>
            <a:endParaRPr lang="en-US" dirty="0"/>
          </a:p>
        </p:txBody>
      </p:sp>
      <p:pic>
        <p:nvPicPr>
          <p:cNvPr id="4" name="Picture 3" descr="A graph of blue and white bars&#10;&#10;Description automatically generated">
            <a:extLst>
              <a:ext uri="{FF2B5EF4-FFF2-40B4-BE49-F238E27FC236}">
                <a16:creationId xmlns:a16="http://schemas.microsoft.com/office/drawing/2014/main" id="{96C6372D-3CB1-CC6A-C630-42A137B76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34" y="1600813"/>
            <a:ext cx="8234517" cy="51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D9CF9A-B7F9-4C76-9176-681503C6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321" y="205064"/>
            <a:ext cx="8987183" cy="1143000"/>
          </a:xfrm>
        </p:spPr>
        <p:txBody>
          <a:bodyPr/>
          <a:lstStyle/>
          <a:p>
            <a:r>
              <a:rPr lang="en-US" dirty="0" err="1"/>
              <a:t>Meðalþyngd</a:t>
            </a:r>
            <a:r>
              <a:rPr lang="en-US" dirty="0"/>
              <a:t> 1 </a:t>
            </a:r>
            <a:r>
              <a:rPr lang="en-US" dirty="0" err="1"/>
              <a:t>og</a:t>
            </a:r>
            <a:r>
              <a:rPr lang="en-US" dirty="0"/>
              <a:t> 2ja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hausti</a:t>
            </a:r>
            <a:endParaRPr lang="en-US" dirty="0"/>
          </a:p>
        </p:txBody>
      </p:sp>
      <p:pic>
        <p:nvPicPr>
          <p:cNvPr id="4" name="Picture 3" descr="A graph of red and blue dots&#10;&#10;Description automatically generated">
            <a:extLst>
              <a:ext uri="{FF2B5EF4-FFF2-40B4-BE49-F238E27FC236}">
                <a16:creationId xmlns:a16="http://schemas.microsoft.com/office/drawing/2014/main" id="{2674412D-E94A-F6E0-2D8B-88A70239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30" y="1348064"/>
            <a:ext cx="9373669" cy="52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988A82-D8E5-A8EE-95D7-9378D7DA9F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468501" cy="4114800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Ókynþroska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/>
              </a:rPr>
              <a:t>58.5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Milljarðar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Ráðgjöf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upphafsaflamark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2025/26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verður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gefið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Vænting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um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upphafsaflamark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4B119-B881-E95A-C1EA-D4FB53D6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Ungloðnuvísitala</a:t>
            </a:r>
            <a:r>
              <a:rPr lang="en-US" dirty="0"/>
              <a:t> </a:t>
            </a:r>
            <a:r>
              <a:rPr lang="en-US" dirty="0" err="1"/>
              <a:t>haust</a:t>
            </a:r>
            <a:r>
              <a:rPr lang="en-US" dirty="0"/>
              <a:t>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D1E62-C302-DCB9-7901-0EC9BF4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754" y="1336978"/>
            <a:ext cx="6754929" cy="52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C083DAF3-798A-4FC4-9B31-6BC54CDD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666"/>
            <a:ext cx="12192000" cy="5926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B95AD6-5047-4208-9B0E-152AFDCB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231" y="2655564"/>
            <a:ext cx="2411027" cy="1325563"/>
          </a:xfrm>
        </p:spPr>
        <p:txBody>
          <a:bodyPr/>
          <a:lstStyle/>
          <a:p>
            <a:r>
              <a:rPr lang="en-US" b="1" dirty="0" err="1"/>
              <a:t>Takk</a:t>
            </a:r>
            <a:r>
              <a:rPr lang="en-US" b="1" dirty="0"/>
              <a:t> </a:t>
            </a:r>
            <a:r>
              <a:rPr lang="en-US" b="1" dirty="0" err="1"/>
              <a:t>fyrir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787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9C9524-035C-412D-B309-4042BCB4BD66}"/>
              </a:ext>
            </a:extLst>
          </p:cNvPr>
          <p:cNvSpPr txBox="1"/>
          <p:nvPr/>
        </p:nvSpPr>
        <p:spPr>
          <a:xfrm>
            <a:off x="167903" y="948690"/>
            <a:ext cx="480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Veiðistofn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763 </a:t>
            </a:r>
            <a:r>
              <a:rPr lang="en-US" b="1" dirty="0" err="1">
                <a:solidFill>
                  <a:srgbClr val="FF0000"/>
                </a:solidFill>
              </a:rPr>
              <a:t>þús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tonn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Milliaflamark</a:t>
            </a:r>
            <a:r>
              <a:rPr lang="en-US" dirty="0"/>
              <a:t> 2022/2023 = </a:t>
            </a:r>
            <a:r>
              <a:rPr lang="en-US" b="1" dirty="0">
                <a:solidFill>
                  <a:srgbClr val="FF0000"/>
                </a:solidFill>
              </a:rPr>
              <a:t>218 400 </a:t>
            </a:r>
            <a:r>
              <a:rPr lang="en-US" b="1" dirty="0" err="1">
                <a:solidFill>
                  <a:srgbClr val="FF0000"/>
                </a:solidFill>
              </a:rPr>
              <a:t>tonn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Ókynþroska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41 </a:t>
            </a:r>
            <a:r>
              <a:rPr lang="en-US" b="1" dirty="0" err="1">
                <a:solidFill>
                  <a:srgbClr val="FF0000"/>
                </a:solidFill>
              </a:rPr>
              <a:t>Milljarður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Upphafsaflamark</a:t>
            </a:r>
            <a:r>
              <a:rPr lang="en-US" dirty="0"/>
              <a:t> 2023/2024 = </a:t>
            </a:r>
            <a:r>
              <a:rPr lang="en-US" b="1" dirty="0">
                <a:solidFill>
                  <a:srgbClr val="FF0000"/>
                </a:solidFill>
              </a:rPr>
              <a:t>0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4FB3BD-4DC2-472E-BB1D-FAEA815C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9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Haustleiðangur 2022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F9CD1-4A5B-CEC2-E3F7-2E8CEE55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774" y="948690"/>
            <a:ext cx="5575017" cy="5271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28AB6-F524-F20A-E458-F9C850802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12" y="0"/>
            <a:ext cx="582298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0AE54-5C93-54F2-8523-44D7AF98E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35" y="2943444"/>
            <a:ext cx="4967386" cy="38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2E06-B8E2-16DF-2F67-5E1A06A9F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arctic">
            <a:extLst>
              <a:ext uri="{FF2B5EF4-FFF2-40B4-BE49-F238E27FC236}">
                <a16:creationId xmlns:a16="http://schemas.microsoft.com/office/drawing/2014/main" id="{BACE51AF-A3C8-4C82-0188-B490E31C9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92" y="1032096"/>
            <a:ext cx="6983604" cy="5504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6D5867-2CC7-5C85-E9D1-217FE8F36C94}"/>
              </a:ext>
            </a:extLst>
          </p:cNvPr>
          <p:cNvSpPr txBox="1"/>
          <p:nvPr/>
        </p:nvSpPr>
        <p:spPr>
          <a:xfrm>
            <a:off x="0" y="899429"/>
            <a:ext cx="4512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Veiðistofn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324 </a:t>
            </a:r>
            <a:r>
              <a:rPr lang="en-US" b="1" dirty="0" err="1">
                <a:solidFill>
                  <a:srgbClr val="FF0000"/>
                </a:solidFill>
              </a:rPr>
              <a:t>þús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tonn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Milliaflamark</a:t>
            </a:r>
            <a:r>
              <a:rPr lang="en-US" dirty="0"/>
              <a:t> 2023/24 = </a:t>
            </a:r>
            <a:r>
              <a:rPr lang="en-US" b="1" dirty="0">
                <a:solidFill>
                  <a:srgbClr val="FF0000"/>
                </a:solidFill>
              </a:rPr>
              <a:t>0 </a:t>
            </a:r>
            <a:r>
              <a:rPr lang="en-US" b="1" dirty="0" err="1">
                <a:solidFill>
                  <a:srgbClr val="FF0000"/>
                </a:solidFill>
              </a:rPr>
              <a:t>tonn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Ókynþroska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48 </a:t>
            </a:r>
            <a:r>
              <a:rPr lang="en-US" b="1" dirty="0" err="1">
                <a:solidFill>
                  <a:srgbClr val="FF0000"/>
                </a:solidFill>
              </a:rPr>
              <a:t>Milljarðar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Ráðgjöf</a:t>
            </a:r>
            <a:r>
              <a:rPr lang="en-US" dirty="0"/>
              <a:t> um </a:t>
            </a:r>
            <a:r>
              <a:rPr lang="en-US" dirty="0" err="1"/>
              <a:t>upphafsaflamark</a:t>
            </a:r>
            <a:r>
              <a:rPr lang="en-US" dirty="0"/>
              <a:t> 2024/25 </a:t>
            </a:r>
            <a:r>
              <a:rPr lang="en-US" dirty="0" err="1"/>
              <a:t>verður</a:t>
            </a:r>
            <a:r>
              <a:rPr lang="en-US" dirty="0"/>
              <a:t> </a:t>
            </a:r>
            <a:r>
              <a:rPr lang="en-US" dirty="0" err="1"/>
              <a:t>gefið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ICES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6C3D3E-32C7-83B5-0315-F8859AE7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9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is-IS" b="1"/>
              <a:t>Haustleiðangur 2023</a:t>
            </a:r>
            <a:endParaRPr lang="en-GB" b="1" dirty="0"/>
          </a:p>
        </p:txBody>
      </p:sp>
      <p:pic>
        <p:nvPicPr>
          <p:cNvPr id="4" name="Picture 3" descr="A map of the world with different colored dots&#10;&#10;Description automatically generated">
            <a:extLst>
              <a:ext uri="{FF2B5EF4-FFF2-40B4-BE49-F238E27FC236}">
                <a16:creationId xmlns:a16="http://schemas.microsoft.com/office/drawing/2014/main" id="{E12E67EE-D18E-5C75-F8CB-581862EF9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3" y="899429"/>
            <a:ext cx="7866562" cy="58537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274C72-D6EA-47D4-4FEE-ED9E146000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79" y="865714"/>
            <a:ext cx="7556557" cy="5853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9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5FFCBF-6055-2CCA-E7EF-9D79BA26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905" y="2632032"/>
            <a:ext cx="5406372" cy="1143000"/>
          </a:xfrm>
        </p:spPr>
        <p:txBody>
          <a:bodyPr/>
          <a:lstStyle/>
          <a:p>
            <a:r>
              <a:rPr lang="en-US" dirty="0" err="1"/>
              <a:t>Vetrarmælingar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929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a hand with a route&#10;&#10;Description automatically generated">
            <a:extLst>
              <a:ext uri="{FF2B5EF4-FFF2-40B4-BE49-F238E27FC236}">
                <a16:creationId xmlns:a16="http://schemas.microsoft.com/office/drawing/2014/main" id="{D92E3200-81FC-81A9-FE03-AD26995C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6" y="1258949"/>
            <a:ext cx="7427564" cy="4306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AE040-80DB-4AEA-A1B9-341B39FC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9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Desember 2023 Firsta yfirferð </a:t>
            </a:r>
            <a:r>
              <a:rPr lang="is-IS" sz="1800" b="1" dirty="0"/>
              <a:t>(9/12 – 13/12)</a:t>
            </a:r>
            <a:endParaRPr lang="en-GB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9606A-D250-45C4-A388-5F68898E58E3}"/>
              </a:ext>
            </a:extLst>
          </p:cNvPr>
          <p:cNvSpPr txBox="1"/>
          <p:nvPr/>
        </p:nvSpPr>
        <p:spPr>
          <a:xfrm>
            <a:off x="193540" y="1307613"/>
            <a:ext cx="3946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Könnun</a:t>
            </a:r>
            <a:r>
              <a:rPr lang="en-US" dirty="0"/>
              <a:t> á </a:t>
            </a:r>
            <a:r>
              <a:rPr lang="en-US" dirty="0" err="1"/>
              <a:t>veiðiskipi</a:t>
            </a:r>
            <a:r>
              <a:rPr lang="en-US" dirty="0"/>
              <a:t> </a:t>
            </a:r>
            <a:r>
              <a:rPr lang="en-US" dirty="0" err="1"/>
              <a:t>undanfari</a:t>
            </a:r>
            <a:r>
              <a:rPr lang="en-US" dirty="0"/>
              <a:t> </a:t>
            </a:r>
            <a:r>
              <a:rPr lang="en-US" dirty="0" err="1"/>
              <a:t>mælingar</a:t>
            </a:r>
            <a:r>
              <a:rPr lang="en-US" dirty="0"/>
              <a:t> 2ja </a:t>
            </a:r>
            <a:r>
              <a:rPr lang="en-US" dirty="0" err="1"/>
              <a:t>rannsóknaskipa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loðnu</a:t>
            </a:r>
            <a:r>
              <a:rPr lang="en-US" dirty="0"/>
              <a:t> í </a:t>
            </a:r>
            <a:r>
              <a:rPr lang="en-US" dirty="0" err="1"/>
              <a:t>Grænlandssundi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Loðnu</a:t>
            </a:r>
            <a:r>
              <a:rPr lang="en-US" dirty="0"/>
              <a:t> ekki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sjá</a:t>
            </a:r>
            <a:r>
              <a:rPr lang="en-US" dirty="0"/>
              <a:t> </a:t>
            </a:r>
            <a:r>
              <a:rPr lang="en-US" dirty="0" err="1"/>
              <a:t>austan</a:t>
            </a:r>
            <a:r>
              <a:rPr lang="en-US" dirty="0"/>
              <a:t> </a:t>
            </a:r>
            <a:r>
              <a:rPr lang="en-US" dirty="0" err="1"/>
              <a:t>Kolbeinsyjarhryggjar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Rekís</a:t>
            </a:r>
            <a:r>
              <a:rPr lang="en-US" dirty="0"/>
              <a:t> í </a:t>
            </a:r>
            <a:r>
              <a:rPr lang="en-US" dirty="0" err="1"/>
              <a:t>Grænlandssundi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kynþroska</a:t>
            </a:r>
            <a:r>
              <a:rPr lang="en-US" dirty="0"/>
              <a:t> </a:t>
            </a:r>
            <a:r>
              <a:rPr lang="en-US" dirty="0" err="1"/>
              <a:t>loðna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ísinn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B: 127.5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Veiðistofn</a:t>
            </a:r>
            <a:r>
              <a:rPr lang="en-US" dirty="0">
                <a:solidFill>
                  <a:srgbClr val="FF0000"/>
                </a:solidFill>
              </a:rPr>
              <a:t>: 66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SSN: 3.5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01B4C-2B17-8990-838A-9C1CBB62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96" y="1153977"/>
            <a:ext cx="7496175" cy="496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F3F399-F9A6-FFBA-5386-1E7A9678A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43" y="1202096"/>
            <a:ext cx="7639817" cy="48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E040-80DB-4AEA-A1B9-341B39FC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9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Janúar 2024 Önnur yfirferð </a:t>
            </a:r>
            <a:r>
              <a:rPr lang="is-IS" sz="1800" b="1" dirty="0"/>
              <a:t>(16/1 – 26/1)</a:t>
            </a:r>
            <a:endParaRPr lang="en-GB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9606A-D250-45C4-A388-5F68898E58E3}"/>
              </a:ext>
            </a:extLst>
          </p:cNvPr>
          <p:cNvSpPr txBox="1"/>
          <p:nvPr/>
        </p:nvSpPr>
        <p:spPr>
          <a:xfrm>
            <a:off x="193540" y="1307612"/>
            <a:ext cx="39880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Bergmálsmæling</a:t>
            </a:r>
            <a:r>
              <a:rPr lang="en-US" dirty="0"/>
              <a:t> 4 </a:t>
            </a:r>
            <a:r>
              <a:rPr lang="en-US" dirty="0" err="1"/>
              <a:t>skipa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Loðnu</a:t>
            </a:r>
            <a:r>
              <a:rPr lang="en-US" dirty="0"/>
              <a:t> ekki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finna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neinu</a:t>
            </a:r>
            <a:r>
              <a:rPr lang="en-US" dirty="0"/>
              <a:t> </a:t>
            </a:r>
            <a:r>
              <a:rPr lang="en-US" dirty="0" err="1"/>
              <a:t>marki</a:t>
            </a:r>
            <a:r>
              <a:rPr lang="en-US" dirty="0"/>
              <a:t> </a:t>
            </a:r>
            <a:r>
              <a:rPr lang="en-US" dirty="0" err="1"/>
              <a:t>norðan</a:t>
            </a:r>
            <a:r>
              <a:rPr lang="en-US" dirty="0"/>
              <a:t> </a:t>
            </a:r>
            <a:r>
              <a:rPr lang="en-US" dirty="0" err="1"/>
              <a:t>Langaness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magn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Vestfjörðum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Eitthvað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kynþroska</a:t>
            </a:r>
            <a:r>
              <a:rPr lang="en-US" dirty="0"/>
              <a:t> </a:t>
            </a:r>
            <a:r>
              <a:rPr lang="en-US" dirty="0" err="1"/>
              <a:t>loðnu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ganga </a:t>
            </a:r>
            <a:r>
              <a:rPr lang="en-US" dirty="0" err="1"/>
              <a:t>austureftir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Rekís</a:t>
            </a:r>
            <a:r>
              <a:rPr lang="en-US" dirty="0"/>
              <a:t> í </a:t>
            </a:r>
            <a:r>
              <a:rPr lang="en-US" dirty="0" err="1"/>
              <a:t>Grænlandssundi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kynþroska</a:t>
            </a:r>
            <a:r>
              <a:rPr lang="en-US" dirty="0"/>
              <a:t> </a:t>
            </a:r>
            <a:r>
              <a:rPr lang="en-US" dirty="0" err="1"/>
              <a:t>loðna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ísinn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B: 114.9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Veiðistofn</a:t>
            </a:r>
            <a:r>
              <a:rPr lang="en-US" dirty="0">
                <a:solidFill>
                  <a:srgbClr val="FF0000"/>
                </a:solidFill>
              </a:rPr>
              <a:t>: 83.8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SSN: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02C223-4945-59CE-B9C7-9712F75B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531" y="1307612"/>
            <a:ext cx="7876854" cy="4336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172CBA-ACC2-46D8-EDCF-999771169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749" y="1354065"/>
            <a:ext cx="8010418" cy="42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E040-80DB-4AEA-A1B9-341B39FC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9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Febrúar 2024 3ja yfirferð </a:t>
            </a:r>
            <a:r>
              <a:rPr lang="is-IS" sz="1800" b="1" dirty="0"/>
              <a:t>(5/2 – 18/2)</a:t>
            </a:r>
            <a:endParaRPr lang="en-GB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9606A-D250-45C4-A388-5F68898E58E3}"/>
              </a:ext>
            </a:extLst>
          </p:cNvPr>
          <p:cNvSpPr txBox="1"/>
          <p:nvPr/>
        </p:nvSpPr>
        <p:spPr>
          <a:xfrm>
            <a:off x="193540" y="1307613"/>
            <a:ext cx="4328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Bergmálsmæling</a:t>
            </a:r>
            <a:r>
              <a:rPr lang="en-US" dirty="0"/>
              <a:t> 4 </a:t>
            </a:r>
            <a:r>
              <a:rPr lang="en-US" dirty="0" err="1"/>
              <a:t>skipa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Loðna</a:t>
            </a:r>
            <a:r>
              <a:rPr lang="en-US" dirty="0"/>
              <a:t> </a:t>
            </a:r>
            <a:r>
              <a:rPr lang="en-US" dirty="0" err="1"/>
              <a:t>bæði</a:t>
            </a:r>
            <a:r>
              <a:rPr lang="en-US" dirty="0"/>
              <a:t> í </a:t>
            </a:r>
            <a:r>
              <a:rPr lang="en-US" dirty="0" err="1"/>
              <a:t>Grænlandssundi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suðaustur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Íslandi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Rekís</a:t>
            </a:r>
            <a:r>
              <a:rPr lang="en-US" dirty="0"/>
              <a:t> í </a:t>
            </a:r>
            <a:r>
              <a:rPr lang="en-US" dirty="0" err="1"/>
              <a:t>Grænlandssundi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kynþroska</a:t>
            </a:r>
            <a:r>
              <a:rPr lang="en-US" dirty="0"/>
              <a:t> </a:t>
            </a:r>
            <a:r>
              <a:rPr lang="en-US" dirty="0" err="1"/>
              <a:t>loðna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ísinn</a:t>
            </a:r>
            <a:r>
              <a:rPr lang="en-US" dirty="0"/>
              <a:t> </a:t>
            </a:r>
            <a:r>
              <a:rPr lang="en-US" dirty="0" err="1"/>
              <a:t>þó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hafi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um </a:t>
            </a:r>
            <a:r>
              <a:rPr lang="en-US" dirty="0" err="1"/>
              <a:t>ókynþroska</a:t>
            </a:r>
            <a:r>
              <a:rPr lang="en-US" dirty="0"/>
              <a:t> </a:t>
            </a:r>
            <a:r>
              <a:rPr lang="en-US" dirty="0" err="1"/>
              <a:t>loðnu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Mælingarnar</a:t>
            </a:r>
            <a:r>
              <a:rPr lang="en-US" dirty="0"/>
              <a:t> í </a:t>
            </a:r>
            <a:r>
              <a:rPr lang="en-US" dirty="0" err="1"/>
              <a:t>austri</a:t>
            </a:r>
            <a:r>
              <a:rPr lang="en-US" dirty="0"/>
              <a:t> </a:t>
            </a:r>
            <a:r>
              <a:rPr lang="en-US" dirty="0" err="1"/>
              <a:t>studdar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leit</a:t>
            </a:r>
            <a:r>
              <a:rPr lang="en-US" dirty="0"/>
              <a:t> </a:t>
            </a:r>
            <a:r>
              <a:rPr lang="en-US" dirty="0" err="1"/>
              <a:t>veiðiskipa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B: 321.9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Veiðistofn</a:t>
            </a:r>
            <a:r>
              <a:rPr lang="en-US" dirty="0">
                <a:solidFill>
                  <a:srgbClr val="FF0000"/>
                </a:solidFill>
              </a:rPr>
              <a:t>: 134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SSN: 6.9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FDB87-3B92-79E7-DF13-11140BFA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04" y="1163250"/>
            <a:ext cx="7496896" cy="4949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23713-67CE-CE82-C698-253B165B7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120" y="1092586"/>
            <a:ext cx="7769880" cy="50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E040-80DB-4AEA-A1B9-341B39FC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9" y="365126"/>
            <a:ext cx="10515600" cy="666970"/>
          </a:xfrm>
        </p:spPr>
        <p:txBody>
          <a:bodyPr>
            <a:normAutofit fontScale="90000"/>
          </a:bodyPr>
          <a:lstStyle/>
          <a:p>
            <a:r>
              <a:rPr lang="is-IS" b="1" dirty="0" err="1"/>
              <a:t>February</a:t>
            </a:r>
            <a:r>
              <a:rPr lang="is-IS" b="1" dirty="0"/>
              <a:t> 2024 4th </a:t>
            </a:r>
            <a:r>
              <a:rPr lang="is-IS" b="1" dirty="0" err="1"/>
              <a:t>coverage</a:t>
            </a:r>
            <a:r>
              <a:rPr lang="is-IS" b="1" dirty="0"/>
              <a:t> </a:t>
            </a:r>
            <a:r>
              <a:rPr lang="is-IS" sz="1800" b="1" dirty="0"/>
              <a:t>(22/2 – 29/2)</a:t>
            </a:r>
            <a:endParaRPr lang="en-GB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9606A-D250-45C4-A388-5F68898E58E3}"/>
              </a:ext>
            </a:extLst>
          </p:cNvPr>
          <p:cNvSpPr txBox="1"/>
          <p:nvPr/>
        </p:nvSpPr>
        <p:spPr>
          <a:xfrm>
            <a:off x="188992" y="1136163"/>
            <a:ext cx="4809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Acoustic stock measurement by 3 vessels.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Capelin in Denmark Strait and west of </a:t>
            </a:r>
            <a:r>
              <a:rPr lang="en-US" dirty="0" err="1"/>
              <a:t>Kolbeinsey</a:t>
            </a:r>
            <a:r>
              <a:rPr lang="en-US" dirty="0"/>
              <a:t>-ridge dominated by immature.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Signs of mature capelin migrating onto the shelf areas off </a:t>
            </a:r>
            <a:r>
              <a:rPr lang="en-US" dirty="0" err="1"/>
              <a:t>Vestfirdir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Mature capelin starting to migrate into the shelf areas SE of Iceland (sharing the region with herring).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Drift ice in Denmark Strait and some maturing capelin found by the ice 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B: 290.4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SSB: 189.9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SSN: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Immature N: 11.3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Immature B: 100.4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2EF6F-5D83-ABA5-95C4-1F6F011B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464" y="1035049"/>
            <a:ext cx="6890535" cy="5061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6E3076-B765-42D3-1F1A-BC1B32D1E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149" y="1032096"/>
            <a:ext cx="7092852" cy="50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18534</TotalTime>
  <Words>732</Words>
  <Application>Microsoft Office PowerPoint</Application>
  <PresentationFormat>Widescreen</PresentationFormat>
  <Paragraphs>110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Uppgjör síðustu loðnuvertíðar og útlit með veiðar í nánustu framtíð</vt:lpstr>
      <vt:lpstr>Aflaregla - Yfirlit</vt:lpstr>
      <vt:lpstr>Haustleiðangur 2022</vt:lpstr>
      <vt:lpstr>Haustleiðangur 2023</vt:lpstr>
      <vt:lpstr>Vetrarmælingar 2024</vt:lpstr>
      <vt:lpstr>Desember 2023 Firsta yfirferð (9/12 – 13/12)</vt:lpstr>
      <vt:lpstr>Janúar 2024 Önnur yfirferð (16/1 – 26/1)</vt:lpstr>
      <vt:lpstr>Febrúar 2024 3ja yfirferð (5/2 – 18/2)</vt:lpstr>
      <vt:lpstr>February 2024 4th coverage (22/2 – 29/2)</vt:lpstr>
      <vt:lpstr>Framreiknuð stofnstærð febrúar 2024: Afli 0 tonn</vt:lpstr>
      <vt:lpstr>Haustleiðangur 2024</vt:lpstr>
      <vt:lpstr>Hlutfall kynþroska</vt:lpstr>
      <vt:lpstr>Stofnsamsetning: Heildarstofn</vt:lpstr>
      <vt:lpstr>Stofnsamsetning: Veiðistofn</vt:lpstr>
      <vt:lpstr>Stofnsamsetning: Ókynþroska</vt:lpstr>
      <vt:lpstr>Stofnframvinda við engar veiðar</vt:lpstr>
      <vt:lpstr>Ráðgjöf 2024/25:  Afránslíkan</vt:lpstr>
      <vt:lpstr>Afli og vísitölur</vt:lpstr>
      <vt:lpstr>Nýliðunarvísitölur og framtíðarhorfur</vt:lpstr>
      <vt:lpstr>Aldurskipt nýluðunarvísitala haustmælingar</vt:lpstr>
      <vt:lpstr>Meðalþyngd 1 og 2ja ára að hausti</vt:lpstr>
      <vt:lpstr>Ungloðnuvísitala haust 2024</vt:lpstr>
      <vt:lpstr>Takk fyrir!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Norðurheimskautsleiðangur</dc:title>
  <dc:creator>Birkir Bárðarson</dc:creator>
  <cp:lastModifiedBy>Jóhann Peter Andersen</cp:lastModifiedBy>
  <cp:revision>114</cp:revision>
  <dcterms:created xsi:type="dcterms:W3CDTF">2020-09-03T13:30:26Z</dcterms:created>
  <dcterms:modified xsi:type="dcterms:W3CDTF">2024-10-11T17:00:03Z</dcterms:modified>
</cp:coreProperties>
</file>