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3" r:id="rId6"/>
    <p:sldId id="294" r:id="rId7"/>
    <p:sldId id="295" r:id="rId8"/>
    <p:sldId id="296" r:id="rId9"/>
    <p:sldId id="293" r:id="rId10"/>
    <p:sldId id="282" r:id="rId11"/>
    <p:sldId id="297" r:id="rId12"/>
    <p:sldId id="298" r:id="rId13"/>
    <p:sldId id="299" r:id="rId14"/>
    <p:sldId id="300" r:id="rId15"/>
    <p:sldId id="266" r:id="rId16"/>
    <p:sldId id="267" r:id="rId17"/>
    <p:sldId id="271" r:id="rId18"/>
    <p:sldId id="281" r:id="rId19"/>
    <p:sldId id="272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945688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óhann Peter Andersen" initials="JPA" lastIdx="0" clrIdx="0">
    <p:extLst>
      <p:ext uri="{19B8F6BF-5375-455C-9EA6-DF929625EA0E}">
        <p15:presenceInfo xmlns:p15="http://schemas.microsoft.com/office/powerpoint/2012/main" userId="S-1-5-21-1275783345-2253873932-3616901498-51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3200" b="1"/>
              <a:t>Hráefnisnýting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5319110633160454E-2"/>
          <c:y val="0.18760730139431528"/>
          <c:w val="0.90625749663486332"/>
          <c:h val="0.73018182220306793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'[Rekstrarkönnun 2023 - allar.xlsx]Samanburður breyttur'!$AT$2:$AU$2</c:f>
              <c:strCache>
                <c:ptCount val="1"/>
                <c:pt idx="0">
                  <c:v>Hráefnisnýting</c:v>
                </c:pt>
              </c:strCache>
            </c:strRef>
          </c:tx>
          <c:spPr>
            <a:solidFill>
              <a:schemeClr val="accent2">
                <a:shade val="65000"/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'[Rekstrarkönnun 2023 - allar.xlsx]Samanburður breyttur'!$AV$4:$AV$14</c:f>
              <c:numCache>
                <c:formatCode>0.00%</c:formatCode>
                <c:ptCount val="11"/>
                <c:pt idx="0">
                  <c:v>0.19249330006519325</c:v>
                </c:pt>
                <c:pt idx="1">
                  <c:v>0.22830453536152728</c:v>
                </c:pt>
                <c:pt idx="2">
                  <c:v>0.23785129617271497</c:v>
                </c:pt>
                <c:pt idx="3">
                  <c:v>0.24359924538654287</c:v>
                </c:pt>
                <c:pt idx="4">
                  <c:v>0.25628446368899138</c:v>
                </c:pt>
                <c:pt idx="5">
                  <c:v>0.25725519248787759</c:v>
                </c:pt>
                <c:pt idx="6">
                  <c:v>0.26101607448294206</c:v>
                </c:pt>
                <c:pt idx="7">
                  <c:v>0.27628654338976782</c:v>
                </c:pt>
                <c:pt idx="8">
                  <c:v>0.29277196642287551</c:v>
                </c:pt>
                <c:pt idx="9">
                  <c:v>0.29578120063191154</c:v>
                </c:pt>
                <c:pt idx="10">
                  <c:v>0.28266663898325761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23-49A6-8836-AE04749C0B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512030952"/>
        <c:axId val="512024392"/>
      </c:barChart>
      <c:catAx>
        <c:axId val="512030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2024392"/>
        <c:crosses val="autoZero"/>
        <c:auto val="1"/>
        <c:lblAlgn val="ctr"/>
        <c:lblOffset val="100"/>
        <c:noMultiLvlLbl val="0"/>
      </c:catAx>
      <c:valAx>
        <c:axId val="512024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2030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3200" b="1"/>
              <a:t>Olíukostnaður pr hráefnistonn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8219816272965887E-2"/>
          <c:y val="0.15782407407407409"/>
          <c:w val="0.87122462817147861"/>
          <c:h val="0.7208876494604841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B2F-4544-8685-CC08AAD1AD9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'[Rekstrarkönnun 2023 - allar.xlsx]Samanburður breyttur'!$B$26:$B$36</c:f>
              <c:strCach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M</c:v>
                </c:pt>
              </c:strCache>
            </c:strRef>
          </c:cat>
          <c:val>
            <c:numRef>
              <c:f>'[Rekstrarkönnun 2023 - allar.xlsx]Samanburður breyttur'!$N$26:$N$36</c:f>
              <c:numCache>
                <c:formatCode>#,##0</c:formatCode>
                <c:ptCount val="11"/>
                <c:pt idx="0">
                  <c:v>57.289330134804466</c:v>
                </c:pt>
                <c:pt idx="1">
                  <c:v>1065.8161233039787</c:v>
                </c:pt>
                <c:pt idx="2">
                  <c:v>1270.5721972511792</c:v>
                </c:pt>
                <c:pt idx="3">
                  <c:v>1298.9849909925761</c:v>
                </c:pt>
                <c:pt idx="4">
                  <c:v>1345.8767305037813</c:v>
                </c:pt>
                <c:pt idx="5">
                  <c:v>3316.0892575039497</c:v>
                </c:pt>
                <c:pt idx="6">
                  <c:v>3568.3765812985475</c:v>
                </c:pt>
                <c:pt idx="7">
                  <c:v>3594.7872570409445</c:v>
                </c:pt>
                <c:pt idx="8">
                  <c:v>4048.8903688363848</c:v>
                </c:pt>
                <c:pt idx="9">
                  <c:v>4314.0413488751683</c:v>
                </c:pt>
                <c:pt idx="10">
                  <c:v>2103.7093063333223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2F-4544-8685-CC08AAD1AD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502612696"/>
        <c:axId val="502605480"/>
      </c:barChart>
      <c:catAx>
        <c:axId val="502612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2605480"/>
        <c:crosses val="autoZero"/>
        <c:auto val="1"/>
        <c:lblAlgn val="ctr"/>
        <c:lblOffset val="100"/>
        <c:noMultiLvlLbl val="0"/>
      </c:catAx>
      <c:valAx>
        <c:axId val="502605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2612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2800" b="1"/>
              <a:t>Raforkukostnaður, kr./hráefnistonn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504-4C96-AA4E-B7D7F54E86A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'[Rekstrarkönnun 2023 - allar.xlsx]Samanburður breyttur'!$B$26:$B$36</c:f>
              <c:strCach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M</c:v>
                </c:pt>
              </c:strCache>
            </c:strRef>
          </c:cat>
          <c:val>
            <c:numRef>
              <c:f>'[Rekstrarkönnun 2023 - allar.xlsx]Samanburður breyttur'!$O$26:$O$36</c:f>
              <c:numCache>
                <c:formatCode>#,##0</c:formatCode>
                <c:ptCount val="11"/>
                <c:pt idx="0">
                  <c:v>989.36231988127724</c:v>
                </c:pt>
                <c:pt idx="1">
                  <c:v>1209.8915297845972</c:v>
                </c:pt>
                <c:pt idx="2">
                  <c:v>1332.0023177097473</c:v>
                </c:pt>
                <c:pt idx="3">
                  <c:v>1767.1639879632828</c:v>
                </c:pt>
                <c:pt idx="4">
                  <c:v>2779.3660911519783</c:v>
                </c:pt>
                <c:pt idx="5">
                  <c:v>3349.5537558141987</c:v>
                </c:pt>
                <c:pt idx="6">
                  <c:v>3406.9778315804101</c:v>
                </c:pt>
                <c:pt idx="7">
                  <c:v>3453.6902901325593</c:v>
                </c:pt>
                <c:pt idx="8">
                  <c:v>3734.8946010030299</c:v>
                </c:pt>
                <c:pt idx="9">
                  <c:v>4775.7053125545353</c:v>
                </c:pt>
                <c:pt idx="10">
                  <c:v>2828.1228159912721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04-4C96-AA4E-B7D7F54E86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1117301704"/>
        <c:axId val="1117304000"/>
      </c:barChart>
      <c:catAx>
        <c:axId val="1117301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304000"/>
        <c:crosses val="autoZero"/>
        <c:auto val="1"/>
        <c:lblAlgn val="ctr"/>
        <c:lblOffset val="100"/>
        <c:noMultiLvlLbl val="0"/>
      </c:catAx>
      <c:valAx>
        <c:axId val="111730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301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3200" b="1"/>
              <a:t>Orkukostnaður, kr./hráefnistonn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chemeClr val="accent1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95E-4AF5-99C0-3CD3B9B0E4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'[Rekstrarkönnun 2023 - allar.xlsx]Samanburður breyttur'!$B$26:$B$36</c:f>
              <c:strCach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M</c:v>
                </c:pt>
              </c:strCache>
            </c:strRef>
          </c:cat>
          <c:val>
            <c:numRef>
              <c:f>'[Rekstrarkönnun 2023 - allar.xlsx]Samanburður breyttur'!$E$26:$E$36</c:f>
              <c:numCache>
                <c:formatCode>#,##0</c:formatCode>
                <c:ptCount val="11"/>
                <c:pt idx="0">
                  <c:v>4305.4515773852263</c:v>
                </c:pt>
                <c:pt idx="1">
                  <c:v>4695.4304863179796</c:v>
                </c:pt>
                <c:pt idx="2">
                  <c:v>4705.9628225729857</c:v>
                </c:pt>
                <c:pt idx="3">
                  <c:v>4724.2624873837385</c:v>
                </c:pt>
                <c:pt idx="4">
                  <c:v>4800.7107243070086</c:v>
                </c:pt>
                <c:pt idx="5">
                  <c:v>4832.9946426893403</c:v>
                </c:pt>
                <c:pt idx="6">
                  <c:v>4926.7895747506918</c:v>
                </c:pt>
                <c:pt idx="7">
                  <c:v>5258.7818986209822</c:v>
                </c:pt>
                <c:pt idx="8">
                  <c:v>5335.5405692618306</c:v>
                </c:pt>
                <c:pt idx="9">
                  <c:v>7093.4074400271465</c:v>
                </c:pt>
                <c:pt idx="10">
                  <c:v>4931.8321223245939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5E-4AF5-99C0-3CD3B9B0E4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1117301704"/>
        <c:axId val="1117304000"/>
      </c:barChart>
      <c:catAx>
        <c:axId val="1117301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304000"/>
        <c:crosses val="autoZero"/>
        <c:auto val="1"/>
        <c:lblAlgn val="ctr"/>
        <c:lblOffset val="100"/>
        <c:noMultiLvlLbl val="0"/>
      </c:catAx>
      <c:valAx>
        <c:axId val="111730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301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2800" b="1"/>
              <a:t>Viðhaldskostnaður, kr./hráefnistonn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7167959760938478E-2"/>
          <c:y val="0.13251474267761121"/>
          <c:w val="0.87964343893324848"/>
          <c:h val="0.7846027424390501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7486-4A07-B660-E9BD18C4424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'[Rekstrarkönnun 2023 - allar.xlsx]Samanburður breyttur'!$B$26:$B$36</c:f>
              <c:strCach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M</c:v>
                </c:pt>
              </c:strCache>
            </c:strRef>
          </c:cat>
          <c:val>
            <c:numRef>
              <c:f>'[Rekstrarkönnun 2023 - allar.xlsx]Samanburður breyttur'!$M$26:$M$36</c:f>
              <c:numCache>
                <c:formatCode>#,##0</c:formatCode>
                <c:ptCount val="11"/>
                <c:pt idx="0">
                  <c:v>985.90406478959892</c:v>
                </c:pt>
                <c:pt idx="1">
                  <c:v>1688.0507300411991</c:v>
                </c:pt>
                <c:pt idx="2">
                  <c:v>1829.6298101586533</c:v>
                </c:pt>
                <c:pt idx="3">
                  <c:v>2726.1564252728995</c:v>
                </c:pt>
                <c:pt idx="4">
                  <c:v>2766.0353774713963</c:v>
                </c:pt>
                <c:pt idx="5">
                  <c:v>3305.6442478153781</c:v>
                </c:pt>
                <c:pt idx="6">
                  <c:v>3676.135681526966</c:v>
                </c:pt>
                <c:pt idx="7">
                  <c:v>4037.9335590914234</c:v>
                </c:pt>
                <c:pt idx="8">
                  <c:v>8592.6455127518402</c:v>
                </c:pt>
                <c:pt idx="9">
                  <c:v>10891.397076057719</c:v>
                </c:pt>
                <c:pt idx="10">
                  <c:v>3203.9854881083461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86-4A07-B660-E9BD18C442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1117301704"/>
        <c:axId val="1117304000"/>
      </c:barChart>
      <c:catAx>
        <c:axId val="1117301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304000"/>
        <c:crosses val="autoZero"/>
        <c:auto val="1"/>
        <c:lblAlgn val="ctr"/>
        <c:lblOffset val="100"/>
        <c:noMultiLvlLbl val="0"/>
      </c:catAx>
      <c:valAx>
        <c:axId val="111730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301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2400" b="1"/>
              <a:t>Útflutnings- og sölukostnaður kr/hráefnistonn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1536612115453452E-2"/>
          <c:y val="0.13044549855955348"/>
          <c:w val="0.91122986444469301"/>
          <c:h val="0.7879662135460960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224-43B7-96B0-AB8971F1D41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'[Rekstrarkönnun 2023 - allar.xlsx]Samanburður breyttur'!$B$26:$B$36</c:f>
              <c:strCach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M</c:v>
                </c:pt>
              </c:strCache>
            </c:strRef>
          </c:cat>
          <c:val>
            <c:numRef>
              <c:f>'[Rekstrarkönnun 2023 - allar.xlsx]Samanburður breyttur'!$H$26:$H$36</c:f>
              <c:numCache>
                <c:formatCode>#,##0</c:formatCode>
                <c:ptCount val="11"/>
                <c:pt idx="0">
                  <c:v>1432.1519477278421</c:v>
                </c:pt>
                <c:pt idx="1">
                  <c:v>2105.5676141564913</c:v>
                </c:pt>
                <c:pt idx="2">
                  <c:v>2338.2588600743634</c:v>
                </c:pt>
                <c:pt idx="3">
                  <c:v>2716.724591118254</c:v>
                </c:pt>
                <c:pt idx="4">
                  <c:v>2751.8556868881033</c:v>
                </c:pt>
                <c:pt idx="5">
                  <c:v>2808.3448235428496</c:v>
                </c:pt>
                <c:pt idx="6">
                  <c:v>3742.0751394388499</c:v>
                </c:pt>
                <c:pt idx="7">
                  <c:v>3749.2296463687908</c:v>
                </c:pt>
                <c:pt idx="8">
                  <c:v>4056.7112650248296</c:v>
                </c:pt>
                <c:pt idx="9">
                  <c:v>4126.0427497726077</c:v>
                </c:pt>
                <c:pt idx="10">
                  <c:v>3164.0946296084771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24-43B7-96B0-AB8971F1D4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502600232"/>
        <c:axId val="502607776"/>
      </c:barChart>
      <c:catAx>
        <c:axId val="502600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2607776"/>
        <c:crosses val="autoZero"/>
        <c:auto val="1"/>
        <c:lblAlgn val="ctr"/>
        <c:lblOffset val="100"/>
        <c:noMultiLvlLbl val="0"/>
      </c:catAx>
      <c:valAx>
        <c:axId val="502607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2600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2800" b="1"/>
              <a:t>Útflutningskostnaður á selt tonn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755314960629918"/>
          <c:y val="0.15319444444444447"/>
          <c:w val="0.8585579615048119"/>
          <c:h val="0.7208876494604841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AEA-441C-8396-C8774726D9B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'[Rekstrarkönnun 2023 - allar.xlsx]Samanburður breyttur'!$B$26:$B$36</c:f>
              <c:strCach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M</c:v>
                </c:pt>
              </c:strCache>
            </c:strRef>
          </c:cat>
          <c:val>
            <c:numRef>
              <c:f>'[Rekstrarkönnun 2023 - allar.xlsx]Samanburður breyttur'!$I$26:$I$36</c:f>
              <c:numCache>
                <c:formatCode>#,##0</c:formatCode>
                <c:ptCount val="11"/>
                <c:pt idx="0">
                  <c:v>5984.1001516063598</c:v>
                </c:pt>
                <c:pt idx="1">
                  <c:v>11746.914786275003</c:v>
                </c:pt>
                <c:pt idx="2">
                  <c:v>12097.837124330408</c:v>
                </c:pt>
                <c:pt idx="3">
                  <c:v>12275.012018366984</c:v>
                </c:pt>
                <c:pt idx="4">
                  <c:v>12751.673363565589</c:v>
                </c:pt>
                <c:pt idx="5">
                  <c:v>13791.487338432527</c:v>
                </c:pt>
                <c:pt idx="6">
                  <c:v>14464.293798997565</c:v>
                </c:pt>
                <c:pt idx="7">
                  <c:v>15366.541174634389</c:v>
                </c:pt>
                <c:pt idx="8">
                  <c:v>15744.192805329601</c:v>
                </c:pt>
                <c:pt idx="9">
                  <c:v>16040.082513266256</c:v>
                </c:pt>
                <c:pt idx="10">
                  <c:v>13891.955288438347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EA-441C-8396-C8774726D9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658582088"/>
        <c:axId val="813671176"/>
      </c:barChart>
      <c:catAx>
        <c:axId val="658582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3671176"/>
        <c:crosses val="autoZero"/>
        <c:auto val="1"/>
        <c:lblAlgn val="ctr"/>
        <c:lblOffset val="100"/>
        <c:noMultiLvlLbl val="0"/>
      </c:catAx>
      <c:valAx>
        <c:axId val="813671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8582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2800" b="1"/>
              <a:t>Annar kostnaður kr hráefnistonn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chemeClr val="accent1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B58-4050-BAAF-308AF0819A6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'[Rekstrarkönnun 2023 - allar.xlsx]Samanburður breyttur'!$B$26:$B$36</c:f>
              <c:strCach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M</c:v>
                </c:pt>
              </c:strCache>
            </c:strRef>
          </c:cat>
          <c:val>
            <c:numRef>
              <c:f>'[Rekstrarkönnun 2023 - allar.xlsx]Samanburður breyttur'!$J$26:$J$36</c:f>
              <c:numCache>
                <c:formatCode>#,##0</c:formatCode>
                <c:ptCount val="11"/>
                <c:pt idx="0">
                  <c:v>1005.8449536393548</c:v>
                </c:pt>
                <c:pt idx="1">
                  <c:v>1345.0343734801775</c:v>
                </c:pt>
                <c:pt idx="2">
                  <c:v>1527.9139681316906</c:v>
                </c:pt>
                <c:pt idx="3">
                  <c:v>1769.9536598209584</c:v>
                </c:pt>
                <c:pt idx="4">
                  <c:v>1820.2001015030537</c:v>
                </c:pt>
                <c:pt idx="5">
                  <c:v>2003.2514949629667</c:v>
                </c:pt>
                <c:pt idx="6">
                  <c:v>2473.4434599278361</c:v>
                </c:pt>
                <c:pt idx="7">
                  <c:v>2924.6633909851757</c:v>
                </c:pt>
                <c:pt idx="8">
                  <c:v>3546.1587420224296</c:v>
                </c:pt>
                <c:pt idx="9">
                  <c:v>4157.1028818375717</c:v>
                </c:pt>
                <c:pt idx="10">
                  <c:v>2126.6532903814723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58-4050-BAAF-308AF0819A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664302824"/>
        <c:axId val="664303152"/>
      </c:barChart>
      <c:catAx>
        <c:axId val="664302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4303152"/>
        <c:crosses val="autoZero"/>
        <c:auto val="1"/>
        <c:lblAlgn val="ctr"/>
        <c:lblOffset val="100"/>
        <c:noMultiLvlLbl val="0"/>
      </c:catAx>
      <c:valAx>
        <c:axId val="664303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4302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3200" b="1"/>
              <a:t>Gjöld alls, kr./hráefnistonn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8212083721347405E-2"/>
          <c:y val="0.12503058080457044"/>
          <c:w val="0.89178791027940163"/>
          <c:h val="0.7846027424390501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5CA5-4DED-8265-E2047185DA6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'[Rekstrarkönnun 2023 - allar.xlsx]Samanburður breyttur'!$B$26:$B$36</c:f>
              <c:strCach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M</c:v>
                </c:pt>
              </c:strCache>
            </c:strRef>
          </c:cat>
          <c:val>
            <c:numRef>
              <c:f>'[Rekstrarkönnun 2023 - allar.xlsx]Samanburður breyttur'!$K$26:$K$36</c:f>
              <c:numCache>
                <c:formatCode>#,##0</c:formatCode>
                <c:ptCount val="11"/>
                <c:pt idx="0">
                  <c:v>55021.264607439087</c:v>
                </c:pt>
                <c:pt idx="1">
                  <c:v>60855.805757803741</c:v>
                </c:pt>
                <c:pt idx="2">
                  <c:v>61556.449320596868</c:v>
                </c:pt>
                <c:pt idx="3">
                  <c:v>62945.169543020529</c:v>
                </c:pt>
                <c:pt idx="4">
                  <c:v>62990.101080936918</c:v>
                </c:pt>
                <c:pt idx="5">
                  <c:v>66436.131550164559</c:v>
                </c:pt>
                <c:pt idx="6">
                  <c:v>67254.287681729067</c:v>
                </c:pt>
                <c:pt idx="7">
                  <c:v>69457.174267269947</c:v>
                </c:pt>
                <c:pt idx="8">
                  <c:v>80092.238666283694</c:v>
                </c:pt>
                <c:pt idx="9">
                  <c:v>80799.364318562642</c:v>
                </c:pt>
                <c:pt idx="10">
                  <c:v>65365.556884587611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A5-4DED-8265-E2047185DA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1117301704"/>
        <c:axId val="1117304000"/>
      </c:barChart>
      <c:catAx>
        <c:axId val="1117301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304000"/>
        <c:crosses val="autoZero"/>
        <c:auto val="1"/>
        <c:lblAlgn val="ctr"/>
        <c:lblOffset val="100"/>
        <c:noMultiLvlLbl val="0"/>
      </c:catAx>
      <c:valAx>
        <c:axId val="111730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301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2400" b="1"/>
              <a:t>Framlegð II (EBITDA), kr./hráefnistonn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068442248763601"/>
          <c:y val="0.11822361812846915"/>
          <c:w val="0.83882693803447039"/>
          <c:h val="0.7846027424390501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DF2-421A-B6CF-E3A829A9FB1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'[Rekstrarkönnun 2023 - allar.xlsx]Samanburður breyttur'!$B$26:$B$36</c:f>
              <c:strCach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M</c:v>
                </c:pt>
              </c:strCache>
            </c:strRef>
          </c:cat>
          <c:val>
            <c:numRef>
              <c:f>'[Rekstrarkönnun 2023 - allar.xlsx]Samanburður breyttur'!$L$26:$L$36</c:f>
              <c:numCache>
                <c:formatCode>#,##0</c:formatCode>
                <c:ptCount val="11"/>
                <c:pt idx="0">
                  <c:v>-1860.428506336659</c:v>
                </c:pt>
                <c:pt idx="1">
                  <c:v>8946.8806444698566</c:v>
                </c:pt>
                <c:pt idx="2">
                  <c:v>13236.692585527218</c:v>
                </c:pt>
                <c:pt idx="3">
                  <c:v>14076.23292700146</c:v>
                </c:pt>
                <c:pt idx="4">
                  <c:v>21443.032969484873</c:v>
                </c:pt>
                <c:pt idx="5">
                  <c:v>24539.095356516693</c:v>
                </c:pt>
                <c:pt idx="6">
                  <c:v>25579.6211385194</c:v>
                </c:pt>
                <c:pt idx="7">
                  <c:v>30845.503829766862</c:v>
                </c:pt>
                <c:pt idx="8">
                  <c:v>34337.66597342577</c:v>
                </c:pt>
                <c:pt idx="9">
                  <c:v>36186.137268455634</c:v>
                </c:pt>
                <c:pt idx="10">
                  <c:v>22516.798500216792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F2-421A-B6CF-E3A829A9F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1117301704"/>
        <c:axId val="1117304000"/>
      </c:barChart>
      <c:catAx>
        <c:axId val="1117301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304000"/>
        <c:crosses val="autoZero"/>
        <c:auto val="1"/>
        <c:lblAlgn val="ctr"/>
        <c:lblOffset val="100"/>
        <c:noMultiLvlLbl val="0"/>
      </c:catAx>
      <c:valAx>
        <c:axId val="111730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301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3200" b="1"/>
              <a:t>Afskriftir, kr./hráefnistonn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2635242347426701E-2"/>
          <c:y val="0.10393243096499623"/>
          <c:w val="0.85807406639042794"/>
          <c:h val="0.7846027424390501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8C0-409B-91A8-0F554D1829E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'[Rekstrarkönnun 2023 - allar.xlsx]Samanburður breyttur'!$B$26:$B$36</c:f>
              <c:strCach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M</c:v>
                </c:pt>
              </c:strCache>
            </c:strRef>
          </c:cat>
          <c:val>
            <c:numRef>
              <c:f>'[Rekstrarkönnun 2023 - allar.xlsx]Samanburður breyttur'!$P$26:$P$36</c:f>
              <c:numCache>
                <c:formatCode>#,##0</c:formatCode>
                <c:ptCount val="11"/>
                <c:pt idx="0">
                  <c:v>136.99199065467209</c:v>
                </c:pt>
                <c:pt idx="1">
                  <c:v>529.18741764148365</c:v>
                </c:pt>
                <c:pt idx="2">
                  <c:v>764.24125573687616</c:v>
                </c:pt>
                <c:pt idx="3">
                  <c:v>1046.5606755268664</c:v>
                </c:pt>
                <c:pt idx="4">
                  <c:v>1495.8885777203313</c:v>
                </c:pt>
                <c:pt idx="5">
                  <c:v>1603.2401366466938</c:v>
                </c:pt>
                <c:pt idx="6">
                  <c:v>1819.3640200185123</c:v>
                </c:pt>
                <c:pt idx="7">
                  <c:v>1915.1382436889533</c:v>
                </c:pt>
                <c:pt idx="8">
                  <c:v>2524.3216908625532</c:v>
                </c:pt>
                <c:pt idx="9">
                  <c:v>2730.3207105702841</c:v>
                </c:pt>
                <c:pt idx="10">
                  <c:v>1390.4133053671085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C0-409B-91A8-0F554D1829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1117301704"/>
        <c:axId val="1117304000"/>
      </c:barChart>
      <c:catAx>
        <c:axId val="1117301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304000"/>
        <c:crosses val="autoZero"/>
        <c:auto val="1"/>
        <c:lblAlgn val="ctr"/>
        <c:lblOffset val="100"/>
        <c:noMultiLvlLbl val="0"/>
      </c:catAx>
      <c:valAx>
        <c:axId val="111730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301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3200" b="1"/>
              <a:t>Olíunotkun, lítrar/hráefnis tonn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0991217098608948E-2"/>
          <c:y val="0.14464747856594756"/>
          <c:w val="0.86184643217230483"/>
          <c:h val="0.80880523158041018"/>
        </c:manualLayout>
      </c:layout>
      <c:barChart>
        <c:barDir val="col"/>
        <c:grouping val="clustered"/>
        <c:varyColors val="0"/>
        <c:ser>
          <c:idx val="0"/>
          <c:order val="0"/>
          <c:tx>
            <c:v>Olíunotkun, lítrar/hráe.tonn</c:v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A1D-450C-A682-4F3D6F1C297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'[Rekstrarkönnun 2023 - allar.xlsx]Samanburður breyttur'!$AQ$26:$AQ$36</c:f>
              <c:strCach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M</c:v>
                </c:pt>
              </c:strCache>
            </c:strRef>
          </c:cat>
          <c:val>
            <c:numRef>
              <c:f>'[Rekstrarkönnun 2023 - allar.xlsx]Samanburður breyttur'!$AR$26:$AR$36</c:f>
              <c:numCache>
                <c:formatCode>0.00</c:formatCode>
                <c:ptCount val="11"/>
                <c:pt idx="0">
                  <c:v>0</c:v>
                </c:pt>
                <c:pt idx="1">
                  <c:v>8.2560863462675371</c:v>
                </c:pt>
                <c:pt idx="2">
                  <c:v>8.6394091633593604</c:v>
                </c:pt>
                <c:pt idx="3">
                  <c:v>10.305419436437889</c:v>
                </c:pt>
                <c:pt idx="4">
                  <c:v>10.444777400113685</c:v>
                </c:pt>
                <c:pt idx="5">
                  <c:v>30.476744200746964</c:v>
                </c:pt>
                <c:pt idx="6">
                  <c:v>33.113935564172529</c:v>
                </c:pt>
                <c:pt idx="7">
                  <c:v>34.005104063216478</c:v>
                </c:pt>
                <c:pt idx="8">
                  <c:v>38.696566569652958</c:v>
                </c:pt>
                <c:pt idx="9">
                  <c:v>44.170094601590812</c:v>
                </c:pt>
                <c:pt idx="10">
                  <c:v>18.724388093562546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1D-450C-A682-4F3D6F1C29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608708728"/>
        <c:axId val="608700200"/>
      </c:barChart>
      <c:catAx>
        <c:axId val="608708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8700200"/>
        <c:crosses val="autoZero"/>
        <c:auto val="1"/>
        <c:lblAlgn val="ctr"/>
        <c:lblOffset val="100"/>
        <c:noMultiLvlLbl val="0"/>
      </c:catAx>
      <c:valAx>
        <c:axId val="608700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8708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Hagnaður/tap fyrir fjármagnsliði, kr./hráefnistonn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4542001864045753E-2"/>
          <c:y val="0.13157246356369939"/>
          <c:w val="0.8886060931359222"/>
          <c:h val="0.75783885339693569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4134-4429-9BEF-A02A8C80CA6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'[Rekstrarkönnun 2023 - allar.xlsx]Samanburður breyttur'!$B$26:$B$36</c:f>
              <c:strCach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M</c:v>
                </c:pt>
              </c:strCache>
            </c:strRef>
          </c:cat>
          <c:val>
            <c:numRef>
              <c:f>'[Rekstrarkönnun 2023 - allar.xlsx]Samanburður breyttur'!$Q$26:$Q$36</c:f>
              <c:numCache>
                <c:formatCode>#,##0</c:formatCode>
                <c:ptCount val="11"/>
                <c:pt idx="0">
                  <c:v>-2906.9891818635256</c:v>
                </c:pt>
                <c:pt idx="1">
                  <c:v>8809.8886538151837</c:v>
                </c:pt>
                <c:pt idx="2">
                  <c:v>10506.371874956933</c:v>
                </c:pt>
                <c:pt idx="3">
                  <c:v>12256.868906982947</c:v>
                </c:pt>
                <c:pt idx="4">
                  <c:v>19527.894725795923</c:v>
                </c:pt>
                <c:pt idx="5">
                  <c:v>22935.855219869998</c:v>
                </c:pt>
                <c:pt idx="6">
                  <c:v>23055.299447656846</c:v>
                </c:pt>
                <c:pt idx="7">
                  <c:v>29349.615252046533</c:v>
                </c:pt>
                <c:pt idx="8">
                  <c:v>33808.478555784292</c:v>
                </c:pt>
                <c:pt idx="9">
                  <c:v>35421.896012718753</c:v>
                </c:pt>
                <c:pt idx="10">
                  <c:v>21126.385194849681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34-4429-9BEF-A02A8C80CA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117301704"/>
        <c:axId val="1117304000"/>
      </c:barChart>
      <c:catAx>
        <c:axId val="1117301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304000"/>
        <c:crosses val="autoZero"/>
        <c:auto val="1"/>
        <c:lblAlgn val="ctr"/>
        <c:lblOffset val="100"/>
        <c:noMultiLvlLbl val="0"/>
      </c:catAx>
      <c:valAx>
        <c:axId val="111730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301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3200" b="1"/>
              <a:t>Raforka, kWh/hráefnis tonn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Raforka, kWh/hráe.tonn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A5E7-41F9-80E7-8FA94202CB1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'[Rekstrarkönnun 2023 - allar.xlsx]Samanburður breyttur'!$AQ$26:$AQ$36</c:f>
              <c:strCach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M</c:v>
                </c:pt>
              </c:strCache>
            </c:strRef>
          </c:cat>
          <c:val>
            <c:numRef>
              <c:f>'[Rekstrarkönnun 2023 - allar.xlsx]Samanburður breyttur'!$AS$26:$AS$36</c:f>
              <c:numCache>
                <c:formatCode>0.00</c:formatCode>
                <c:ptCount val="11"/>
                <c:pt idx="0">
                  <c:v>73.834502125790308</c:v>
                </c:pt>
                <c:pt idx="1">
                  <c:v>78.112283977212883</c:v>
                </c:pt>
                <c:pt idx="2">
                  <c:v>126.60534148424983</c:v>
                </c:pt>
                <c:pt idx="3">
                  <c:v>186.8759194055815</c:v>
                </c:pt>
                <c:pt idx="4">
                  <c:v>207.44663216246644</c:v>
                </c:pt>
                <c:pt idx="5">
                  <c:v>378.96009973738677</c:v>
                </c:pt>
                <c:pt idx="6">
                  <c:v>407.98049650318455</c:v>
                </c:pt>
                <c:pt idx="7">
                  <c:v>408.26375328032879</c:v>
                </c:pt>
                <c:pt idx="8">
                  <c:v>432.46807903196969</c:v>
                </c:pt>
                <c:pt idx="9">
                  <c:v>487.69074983660636</c:v>
                </c:pt>
                <c:pt idx="10">
                  <c:v>241.19719099877636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E7-41F9-80E7-8FA94202CB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689313568"/>
        <c:axId val="689315536"/>
      </c:barChart>
      <c:catAx>
        <c:axId val="689313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9315536"/>
        <c:crosses val="autoZero"/>
        <c:auto val="1"/>
        <c:lblAlgn val="ctr"/>
        <c:lblOffset val="100"/>
        <c:noMultiLvlLbl val="0"/>
      </c:catAx>
      <c:valAx>
        <c:axId val="68931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931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3200"/>
              <a:t>Mjöl, tekjur selt tonn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1034298323793145E-2"/>
          <c:y val="0.12721974319278753"/>
          <c:w val="0.89792658786497159"/>
          <c:h val="0.7814232562999241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1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723-4212-849A-A6602289EC0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'[Rekstrarkönnun 2023 - allar.xlsx]Samanburður breyttur'!$B$26:$B$36</c:f>
              <c:strCach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M</c:v>
                </c:pt>
              </c:strCache>
            </c:strRef>
          </c:cat>
          <c:val>
            <c:numRef>
              <c:f>'[Rekstrarkönnun 2023 - allar.xlsx]Samanburður breyttur'!$S$26:$S$36</c:f>
              <c:numCache>
                <c:formatCode>#,##0</c:formatCode>
                <c:ptCount val="11"/>
                <c:pt idx="0">
                  <c:v>260416.15030005487</c:v>
                </c:pt>
                <c:pt idx="1">
                  <c:v>265346.76291274186</c:v>
                </c:pt>
                <c:pt idx="2">
                  <c:v>266584.93565761892</c:v>
                </c:pt>
                <c:pt idx="3">
                  <c:v>268006.9722421373</c:v>
                </c:pt>
                <c:pt idx="4">
                  <c:v>272582.73614265583</c:v>
                </c:pt>
                <c:pt idx="5">
                  <c:v>276518.47766682866</c:v>
                </c:pt>
                <c:pt idx="6">
                  <c:v>278191.56346964865</c:v>
                </c:pt>
                <c:pt idx="7">
                  <c:v>279708.71376461769</c:v>
                </c:pt>
                <c:pt idx="8">
                  <c:v>280784.27840981015</c:v>
                </c:pt>
                <c:pt idx="9">
                  <c:v>296335.65343111026</c:v>
                </c:pt>
                <c:pt idx="10">
                  <c:v>274745.94858472265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23-4212-849A-A6602289EC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1117301704"/>
        <c:axId val="1117304000"/>
      </c:barChart>
      <c:catAx>
        <c:axId val="1117301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304000"/>
        <c:crosses val="autoZero"/>
        <c:auto val="1"/>
        <c:lblAlgn val="ctr"/>
        <c:lblOffset val="100"/>
        <c:noMultiLvlLbl val="0"/>
      </c:catAx>
      <c:valAx>
        <c:axId val="111730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301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3200" b="1"/>
              <a:t>Lýsi, tekjur selt tonn</a:t>
            </a:r>
          </a:p>
        </c:rich>
      </c:tx>
      <c:layout>
        <c:manualLayout>
          <c:xMode val="edge"/>
          <c:yMode val="edge"/>
          <c:x val="0.36978547027906628"/>
          <c:y val="1.42741576771786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chemeClr val="accent1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B13-44D1-8061-C7876D2496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'[Rekstrarkönnun 2023 - allar.xlsx]Samanburður breyttur'!$B$26:$B$36</c:f>
              <c:strCach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M</c:v>
                </c:pt>
              </c:strCache>
            </c:strRef>
          </c:cat>
          <c:val>
            <c:numRef>
              <c:f>'[Rekstrarkönnun 2023 - allar.xlsx]Samanburður breyttur'!$T$26:$T$36</c:f>
              <c:numCache>
                <c:formatCode>#,##0</c:formatCode>
                <c:ptCount val="11"/>
                <c:pt idx="0">
                  <c:v>339382.25188336952</c:v>
                </c:pt>
                <c:pt idx="1">
                  <c:v>421620.80471396906</c:v>
                </c:pt>
                <c:pt idx="2">
                  <c:v>491667.33210726152</c:v>
                </c:pt>
                <c:pt idx="3">
                  <c:v>499346.73113371758</c:v>
                </c:pt>
                <c:pt idx="4">
                  <c:v>518532.74883554003</c:v>
                </c:pt>
                <c:pt idx="5">
                  <c:v>519010.16022239398</c:v>
                </c:pt>
                <c:pt idx="6">
                  <c:v>540172.99655911489</c:v>
                </c:pt>
                <c:pt idx="7">
                  <c:v>583560.95805404917</c:v>
                </c:pt>
                <c:pt idx="8">
                  <c:v>602091.87915240158</c:v>
                </c:pt>
                <c:pt idx="9">
                  <c:v>642090.92821363069</c:v>
                </c:pt>
                <c:pt idx="10">
                  <c:v>555847.25317858486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13-44D1-8061-C7876D2496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1117301704"/>
        <c:axId val="1117304000"/>
      </c:barChart>
      <c:catAx>
        <c:axId val="1117301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304000"/>
        <c:crosses val="autoZero"/>
        <c:auto val="1"/>
        <c:lblAlgn val="ctr"/>
        <c:lblOffset val="100"/>
        <c:noMultiLvlLbl val="0"/>
      </c:catAx>
      <c:valAx>
        <c:axId val="111730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301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3200" b="1"/>
              <a:t>Tekjur alls, kr./hráefnistonn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5974077675333628E-2"/>
          <c:y val="0.13966032060576497"/>
          <c:w val="0.90379650005177081"/>
          <c:h val="0.7846027424390501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1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919-40D8-8189-50EFC98C9E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'[Rekstrarkönnun 2023 - allar.xlsx]Samanburður breyttur'!$B$26:$B$36</c:f>
              <c:strCach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M</c:v>
                </c:pt>
              </c:strCache>
            </c:strRef>
          </c:cat>
          <c:val>
            <c:numRef>
              <c:f>'[Rekstrarkönnun 2023 - allar.xlsx]Samanburður breyttur'!$R$26:$R$36</c:f>
              <c:numCache>
                <c:formatCode>#,##0</c:formatCode>
                <c:ptCount val="11"/>
                <c:pt idx="0">
                  <c:v>61084.741036683867</c:v>
                </c:pt>
                <c:pt idx="1">
                  <c:v>63968.145251908943</c:v>
                </c:pt>
                <c:pt idx="2">
                  <c:v>74092.498343330954</c:v>
                </c:pt>
                <c:pt idx="3">
                  <c:v>77066.334007938378</c:v>
                </c:pt>
                <c:pt idx="4">
                  <c:v>82999.482290081738</c:v>
                </c:pt>
                <c:pt idx="5">
                  <c:v>91793.383038245767</c:v>
                </c:pt>
                <c:pt idx="6">
                  <c:v>100773.79752359033</c:v>
                </c:pt>
                <c:pt idx="7">
                  <c:v>105643.31153572559</c:v>
                </c:pt>
                <c:pt idx="8">
                  <c:v>106378.98545708203</c:v>
                </c:pt>
                <c:pt idx="9">
                  <c:v>110937.74249605055</c:v>
                </c:pt>
                <c:pt idx="10">
                  <c:v>87882.355384804381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19-40D8-8189-50EFC98C9E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1117301704"/>
        <c:axId val="1117304000"/>
      </c:barChart>
      <c:catAx>
        <c:axId val="1117301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304000"/>
        <c:crosses val="autoZero"/>
        <c:auto val="1"/>
        <c:lblAlgn val="ctr"/>
        <c:lblOffset val="100"/>
        <c:noMultiLvlLbl val="0"/>
      </c:catAx>
      <c:valAx>
        <c:axId val="111730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301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3200" b="1"/>
              <a:t>Hráefniskostnaður kr/ tonn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5217753640874116E-2"/>
          <c:y val="0.13165823078112043"/>
          <c:w val="0.89274994284184839"/>
          <c:h val="0.785994967257546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1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994-4A33-9876-AE49E2701C6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'[Rekstrarkönnun 2023 - allar.xlsx]Samanburður breyttur'!$B$26:$B$36</c:f>
              <c:strCach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M</c:v>
                </c:pt>
              </c:strCache>
            </c:strRef>
          </c:cat>
          <c:val>
            <c:numRef>
              <c:f>'[Rekstrarkönnun 2023 - allar.xlsx]Samanburður breyttur'!$F$26:$F$36</c:f>
              <c:numCache>
                <c:formatCode>#,##0</c:formatCode>
                <c:ptCount val="11"/>
                <c:pt idx="0">
                  <c:v>32430.203228761515</c:v>
                </c:pt>
                <c:pt idx="1">
                  <c:v>37840.304730507582</c:v>
                </c:pt>
                <c:pt idx="2">
                  <c:v>43505.278062785335</c:v>
                </c:pt>
                <c:pt idx="3">
                  <c:v>44737.141216586904</c:v>
                </c:pt>
                <c:pt idx="4">
                  <c:v>46330.809757868214</c:v>
                </c:pt>
                <c:pt idx="5">
                  <c:v>48869.269807340715</c:v>
                </c:pt>
                <c:pt idx="6">
                  <c:v>49662.717710367637</c:v>
                </c:pt>
                <c:pt idx="7">
                  <c:v>50976.447017579456</c:v>
                </c:pt>
                <c:pt idx="8">
                  <c:v>54955.858552632635</c:v>
                </c:pt>
                <c:pt idx="9">
                  <c:v>59275.380224041364</c:v>
                </c:pt>
                <c:pt idx="10">
                  <c:v>47020.847747304811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94-4A33-9876-AE49E2701C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502570056"/>
        <c:axId val="502564152"/>
      </c:barChart>
      <c:catAx>
        <c:axId val="502570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2564152"/>
        <c:crosses val="autoZero"/>
        <c:auto val="1"/>
        <c:lblAlgn val="ctr"/>
        <c:lblOffset val="100"/>
        <c:noMultiLvlLbl val="0"/>
      </c:catAx>
      <c:valAx>
        <c:axId val="5025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2570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2400" b="1"/>
              <a:t>Laun&amp;launatengd gjöld  kr./hráefnistonn</a:t>
            </a:r>
          </a:p>
        </c:rich>
      </c:tx>
      <c:layout>
        <c:manualLayout>
          <c:xMode val="edge"/>
          <c:yMode val="edge"/>
          <c:x val="0.13036806035801327"/>
          <c:y val="6.0999049288579157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4372931547898499E-2"/>
          <c:y val="0.13251477995692959"/>
          <c:w val="0.90103669346405335"/>
          <c:h val="0.78460268184305326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accent1">
                <a:tint val="77000"/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1">
                  <a:tint val="77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E9D-4214-B810-2823D07835F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'[Rekstrarkönnun 2023 - allar.xlsx]Samanburður breyttur'!$B$26:$B$36</c:f>
              <c:strCach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M</c:v>
                </c:pt>
              </c:strCache>
            </c:strRef>
          </c:cat>
          <c:val>
            <c:numRef>
              <c:f>'[Rekstrarkönnun 2023 - allar.xlsx]Samanburður breyttur'!$D$26:$D$36</c:f>
              <c:numCache>
                <c:formatCode>#,##0</c:formatCode>
                <c:ptCount val="11"/>
                <c:pt idx="0">
                  <c:v>2219.769425760931</c:v>
                </c:pt>
                <c:pt idx="1">
                  <c:v>2315.973861344738</c:v>
                </c:pt>
                <c:pt idx="2">
                  <c:v>2480.5294356016097</c:v>
                </c:pt>
                <c:pt idx="3">
                  <c:v>2818.3031304906003</c:v>
                </c:pt>
                <c:pt idx="4">
                  <c:v>3358.0696219864012</c:v>
                </c:pt>
                <c:pt idx="5">
                  <c:v>3986.9050736233762</c:v>
                </c:pt>
                <c:pt idx="6">
                  <c:v>5443.7262195413859</c:v>
                </c:pt>
                <c:pt idx="7">
                  <c:v>5508.2614957405749</c:v>
                </c:pt>
                <c:pt idx="8">
                  <c:v>5669.362698458981</c:v>
                </c:pt>
                <c:pt idx="9">
                  <c:v>6598.7185762832205</c:v>
                </c:pt>
                <c:pt idx="10">
                  <c:v>3402.7247339439186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9D-4214-B810-2823D07835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1117301704"/>
        <c:axId val="1117304000"/>
      </c:barChart>
      <c:catAx>
        <c:axId val="1117301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304000"/>
        <c:crosses val="autoZero"/>
        <c:auto val="1"/>
        <c:lblAlgn val="ctr"/>
        <c:lblOffset val="100"/>
        <c:noMultiLvlLbl val="0"/>
      </c:catAx>
      <c:valAx>
        <c:axId val="111730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7301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2800" b="1"/>
              <a:t>Skrifstofukostnaður pr/ hráefnistonn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101-44F1-AEB9-97E97B6370E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'[Rekstrarkönnun 2023 - allar.xlsx]Samanburður breyttur'!$B$26:$B$36</c:f>
              <c:strCach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M</c:v>
                </c:pt>
              </c:strCache>
            </c:strRef>
          </c:cat>
          <c:val>
            <c:numRef>
              <c:f>'[Rekstrarkönnun 2023 - allar.xlsx]Samanburður breyttur'!$G$26:$G$36</c:f>
              <c:numCache>
                <c:formatCode>#,##0</c:formatCode>
                <c:ptCount val="11"/>
                <c:pt idx="0">
                  <c:v>0</c:v>
                </c:pt>
                <c:pt idx="1">
                  <c:v>258.06494749929988</c:v>
                </c:pt>
                <c:pt idx="2">
                  <c:v>474.35106595146237</c:v>
                </c:pt>
                <c:pt idx="3">
                  <c:v>522.12961120883665</c:v>
                </c:pt>
                <c:pt idx="4">
                  <c:v>694.77941484450537</c:v>
                </c:pt>
                <c:pt idx="5">
                  <c:v>701.679295699612</c:v>
                </c:pt>
                <c:pt idx="6">
                  <c:v>1462.3316954925879</c:v>
                </c:pt>
                <c:pt idx="7">
                  <c:v>1670.7339702860011</c:v>
                </c:pt>
                <c:pt idx="8">
                  <c:v>1684.0202567879719</c:v>
                </c:pt>
                <c:pt idx="9">
                  <c:v>2395.7954665134762</c:v>
                </c:pt>
                <c:pt idx="10">
                  <c:v>2395.7954665134762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01-44F1-AEB9-97E97B6370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502641560"/>
        <c:axId val="502653696"/>
      </c:barChart>
      <c:catAx>
        <c:axId val="502641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2653696"/>
        <c:crosses val="autoZero"/>
        <c:auto val="1"/>
        <c:lblAlgn val="ctr"/>
        <c:lblOffset val="100"/>
        <c:noMultiLvlLbl val="0"/>
      </c:catAx>
      <c:valAx>
        <c:axId val="502653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2641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5801D-47B3-4EE5-94D1-5CCCEC599BCC}" type="datetimeFigureOut">
              <a:rPr lang="is-IS" smtClean="0"/>
              <a:t>22.8.2024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F31F-B706-4B46-B1A6-6D471D2EDAD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711713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5801D-47B3-4EE5-94D1-5CCCEC599BCC}" type="datetimeFigureOut">
              <a:rPr lang="is-IS" smtClean="0"/>
              <a:t>22.8.2024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F31F-B706-4B46-B1A6-6D471D2EDAD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17325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5801D-47B3-4EE5-94D1-5CCCEC599BCC}" type="datetimeFigureOut">
              <a:rPr lang="is-IS" smtClean="0"/>
              <a:t>22.8.2024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F31F-B706-4B46-B1A6-6D471D2EDAD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299875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5801D-47B3-4EE5-94D1-5CCCEC599BCC}" type="datetimeFigureOut">
              <a:rPr lang="is-IS" smtClean="0"/>
              <a:t>22.8.2024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F31F-B706-4B46-B1A6-6D471D2EDAD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4954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5801D-47B3-4EE5-94D1-5CCCEC599BCC}" type="datetimeFigureOut">
              <a:rPr lang="is-IS" smtClean="0"/>
              <a:t>22.8.2024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F31F-B706-4B46-B1A6-6D471D2EDAD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7117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5801D-47B3-4EE5-94D1-5CCCEC599BCC}" type="datetimeFigureOut">
              <a:rPr lang="is-IS" smtClean="0"/>
              <a:t>22.8.2024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F31F-B706-4B46-B1A6-6D471D2EDAD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245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5801D-47B3-4EE5-94D1-5CCCEC599BCC}" type="datetimeFigureOut">
              <a:rPr lang="is-IS" smtClean="0"/>
              <a:t>22.8.2024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F31F-B706-4B46-B1A6-6D471D2EDAD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45862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5801D-47B3-4EE5-94D1-5CCCEC599BCC}" type="datetimeFigureOut">
              <a:rPr lang="is-IS" smtClean="0"/>
              <a:t>22.8.2024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F31F-B706-4B46-B1A6-6D471D2EDAD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9695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5801D-47B3-4EE5-94D1-5CCCEC599BCC}" type="datetimeFigureOut">
              <a:rPr lang="is-IS" smtClean="0"/>
              <a:t>22.8.2024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F31F-B706-4B46-B1A6-6D471D2EDAD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68128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5801D-47B3-4EE5-94D1-5CCCEC599BCC}" type="datetimeFigureOut">
              <a:rPr lang="is-IS" smtClean="0"/>
              <a:t>22.8.2024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F31F-B706-4B46-B1A6-6D471D2EDAD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91827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5801D-47B3-4EE5-94D1-5CCCEC599BCC}" type="datetimeFigureOut">
              <a:rPr lang="is-IS" smtClean="0"/>
              <a:t>22.8.2024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F31F-B706-4B46-B1A6-6D471D2EDAD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73781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5801D-47B3-4EE5-94D1-5CCCEC599BCC}" type="datetimeFigureOut">
              <a:rPr lang="is-IS" smtClean="0"/>
              <a:t>22.8.2024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6F31F-B706-4B46-B1A6-6D471D2EDAD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47491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0800000" flipV="1">
            <a:off x="576672" y="1916832"/>
            <a:ext cx="7702624" cy="3816424"/>
          </a:xfrm>
        </p:spPr>
        <p:txBody>
          <a:bodyPr>
            <a:normAutofit/>
          </a:bodyPr>
          <a:lstStyle/>
          <a:p>
            <a:r>
              <a:rPr lang="is-IS" b="1" dirty="0"/>
              <a:t>Rekstrakönnun 2023</a:t>
            </a:r>
            <a:br>
              <a:rPr lang="is-IS" b="1" dirty="0"/>
            </a:br>
            <a:br>
              <a:rPr lang="is-IS" b="1" dirty="0"/>
            </a:br>
            <a:r>
              <a:rPr lang="is-IS" sz="3200" b="1" dirty="0"/>
              <a:t>Niðurstöður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76672"/>
            <a:ext cx="7344816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197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6C77F-4489-4083-9B7C-3B14A070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DA11A-8797-4E3B-A602-CA6D901C1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9776"/>
            <a:ext cx="814724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0B96F822-3DA8-404C-83F4-AD90C60BC71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6864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6C77F-4489-4083-9B7C-3B14A070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DA11A-8797-4E3B-A602-CA6D901C1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9776"/>
            <a:ext cx="814724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E1306AB9-9B8C-4B1E-9433-8B344702CA0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2382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A524D-6EED-47F0-8CA6-948F9EFC0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FD2C8F-1CFA-4054-B628-A6D056ABD2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14" y="269776"/>
            <a:ext cx="812582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EE3E21A-D052-4197-B633-1C9F765D152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1185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6C77F-4489-4083-9B7C-3B14A070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DA11A-8797-4E3B-A602-CA6D901C1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9776"/>
            <a:ext cx="814724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ED2BCAB-0889-4530-AFF7-6F82F4B4DE7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55901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6C77F-4489-4083-9B7C-3B14A070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DA11A-8797-4E3B-A602-CA6D901C1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9776"/>
            <a:ext cx="814724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54A4337-EEF2-4960-B328-E8C5F0A211D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633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6C77F-4489-4083-9B7C-3B14A070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DA11A-8797-4E3B-A602-CA6D901C1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9776"/>
            <a:ext cx="814724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8AADBD3-FC4A-47AC-A16E-962E40DB43C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4737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6C77F-4489-4083-9B7C-3B14A070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DA11A-8797-4E3B-A602-CA6D901C1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9776"/>
            <a:ext cx="814724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5643846-9DA3-46BC-B598-9E5D4511228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36158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6C77F-4489-4083-9B7C-3B14A070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DA11A-8797-4E3B-A602-CA6D901C1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9776"/>
            <a:ext cx="814724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117EBD0-2700-4800-AE78-9F24CAEA965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60533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6C77F-4489-4083-9B7C-3B14A070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DA11A-8797-4E3B-A602-CA6D901C1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9776"/>
            <a:ext cx="814724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3793DEB-78C9-40EE-B168-2801CF5F947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9028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6C77F-4489-4083-9B7C-3B14A070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DA11A-8797-4E3B-A602-CA6D901C1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9776"/>
            <a:ext cx="814724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98C014C-396C-4685-B658-83863104B15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9364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6C77F-4489-4083-9B7C-3B14A070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DA11A-8797-4E3B-A602-CA6D901C1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9776"/>
            <a:ext cx="814724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2F9BF1C-E791-45D5-9D5E-C03044EA851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165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6C77F-4489-4083-9B7C-3B14A070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DA11A-8797-4E3B-A602-CA6D901C1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9776"/>
            <a:ext cx="814724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669AC29-230B-4599-A9C7-FC10BDA19F5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93692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6C77F-4489-4083-9B7C-3B14A070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DA11A-8797-4E3B-A602-CA6D901C1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9776"/>
            <a:ext cx="814724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38DFC24-ABEB-4B61-BC61-576D72EC44A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7538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6C77F-4489-4083-9B7C-3B14A070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DA11A-8797-4E3B-A602-CA6D901C1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9776"/>
            <a:ext cx="814724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1FB29C-54AC-1E30-BD1A-CE661BB56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s-I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sz="4800" dirty="0" err="1"/>
              <a:t>Takk</a:t>
            </a:r>
            <a:r>
              <a:rPr lang="en-US" sz="4800" dirty="0"/>
              <a:t> </a:t>
            </a:r>
            <a:r>
              <a:rPr lang="en-US" sz="4800" dirty="0" err="1"/>
              <a:t>fyrir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98013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6C77F-4489-4083-9B7C-3B14A070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DA11A-8797-4E3B-A602-CA6D901C1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9776"/>
            <a:ext cx="814724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6C432744-2BE1-4B23-86C5-2CF738E4B17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3961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6C77F-4489-4083-9B7C-3B14A070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DA11A-8797-4E3B-A602-CA6D901C1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9776"/>
            <a:ext cx="814724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9CAF3876-6E07-4231-A0E6-1A8B0E6FC3E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94586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6C77F-4489-4083-9B7C-3B14A070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DA11A-8797-4E3B-A602-CA6D901C1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9776"/>
            <a:ext cx="814724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1F27C928-F17B-4134-92C4-B5B803F2E62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95577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6C77F-4489-4083-9B7C-3B14A070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DA11A-8797-4E3B-A602-CA6D901C1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9776"/>
            <a:ext cx="814724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8DC1722-A0A2-4EC3-BD9B-811B710A602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2662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6C77F-4489-4083-9B7C-3B14A070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DA11A-8797-4E3B-A602-CA6D901C1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9776"/>
            <a:ext cx="814724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FB591D9-E9E5-48CF-80D2-7650F9532AE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8468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6C77F-4489-4083-9B7C-3B14A070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DA11A-8797-4E3B-A602-CA6D901C1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9776"/>
            <a:ext cx="814724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8B3345EB-3F0C-457F-BFA5-CE621094D7C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1938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6C77F-4489-4083-9B7C-3B14A070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DA11A-8797-4E3B-A602-CA6D901C1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9776"/>
            <a:ext cx="814724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F5DDF91F-19C0-4015-BE97-947A0177782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39252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CA2D25F6465349A8F7F48E3ADDE627" ma:contentTypeVersion="13" ma:contentTypeDescription="Create a new document." ma:contentTypeScope="" ma:versionID="af5748f0e38ab78c68348a66d023a8f1">
  <xsd:schema xmlns:xsd="http://www.w3.org/2001/XMLSchema" xmlns:xs="http://www.w3.org/2001/XMLSchema" xmlns:p="http://schemas.microsoft.com/office/2006/metadata/properties" xmlns:ns3="fa695d76-5183-477a-a32e-083e7a3478bb" xmlns:ns4="c7ea0cea-fb9c-4536-8aa4-9ab2df10fe81" targetNamespace="http://schemas.microsoft.com/office/2006/metadata/properties" ma:root="true" ma:fieldsID="4f1ba42b69cd9004f969a4799c1d65fc" ns3:_="" ns4:_="">
    <xsd:import namespace="fa695d76-5183-477a-a32e-083e7a3478bb"/>
    <xsd:import namespace="c7ea0cea-fb9c-4536-8aa4-9ab2df10fe8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695d76-5183-477a-a32e-083e7a3478b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ea0cea-fb9c-4536-8aa4-9ab2df10fe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5DC1EF-2C64-4709-96BD-D104AB83C4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695d76-5183-477a-a32e-083e7a3478bb"/>
    <ds:schemaRef ds:uri="c7ea0cea-fb9c-4536-8aa4-9ab2df10fe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825F3B-1A5F-4132-8FEB-39BED22DCF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BC703C-788D-46EE-AB57-C31EB91E5C0F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c7ea0cea-fb9c-4536-8aa4-9ab2df10fe81"/>
    <ds:schemaRef ds:uri="fa695d76-5183-477a-a32e-083e7a3478b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949</TotalTime>
  <Words>111</Words>
  <Application>Microsoft Office PowerPoint</Application>
  <PresentationFormat>On-screen Show (4:3)</PresentationFormat>
  <Paragraphs>25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Rekstrakönnun 2023  Niðurstöður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Jóhann Pétur Andersen</dc:creator>
  <cp:lastModifiedBy>Jóhann Peter Andersen</cp:lastModifiedBy>
  <cp:revision>30</cp:revision>
  <cp:lastPrinted>2013-10-04T08:16:54Z</cp:lastPrinted>
  <dcterms:created xsi:type="dcterms:W3CDTF">2013-10-04T08:09:38Z</dcterms:created>
  <dcterms:modified xsi:type="dcterms:W3CDTF">2024-08-22T10:35:43Z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0x01010077CA2D25F6465349A8F7F48E3ADDE627</vt:lpwstr>
  </property>
</Properties>
</file>